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5"/>
  </p:notesMasterIdLst>
  <p:sldIdLst>
    <p:sldId id="256" r:id="rId2"/>
    <p:sldId id="259" r:id="rId3"/>
    <p:sldId id="258" r:id="rId4"/>
    <p:sldId id="264" r:id="rId5"/>
    <p:sldId id="279" r:id="rId6"/>
    <p:sldId id="280" r:id="rId7"/>
    <p:sldId id="309" r:id="rId8"/>
    <p:sldId id="276" r:id="rId9"/>
    <p:sldId id="262" r:id="rId10"/>
    <p:sldId id="260" r:id="rId11"/>
    <p:sldId id="270" r:id="rId12"/>
    <p:sldId id="263" r:id="rId13"/>
    <p:sldId id="278" r:id="rId14"/>
  </p:sldIdLst>
  <p:sldSz cx="18288000" cy="10287000"/>
  <p:notesSz cx="6858000" cy="9144000"/>
  <p:embeddedFontLst>
    <p:embeddedFont>
      <p:font typeface="Montserrat" pitchFamily="2" charset="0"/>
      <p:regular r:id="rId16"/>
      <p:bold r:id="rId17"/>
      <p:italic r:id="rId18"/>
      <p:boldItalic r:id="rId19"/>
    </p:embeddedFont>
    <p:embeddedFont>
      <p:font typeface="Montserrat Light" pitchFamily="2" charset="0"/>
      <p:regular r:id="rId20"/>
      <p:bold r:id="rId21"/>
      <p:italic r:id="rId22"/>
      <p:boldItalic r:id="rId23"/>
    </p:embeddedFont>
    <p:embeddedFont>
      <p:font typeface="Russo One" panose="020B0604020202020204"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05DB32-ACD4-4883-A556-159860E544F0}">
  <a:tblStyle styleId="{DE05DB32-ACD4-4883-A556-159860E544F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6247" autoAdjust="0"/>
  </p:normalViewPr>
  <p:slideViewPr>
    <p:cSldViewPr snapToGrid="0">
      <p:cViewPr varScale="1">
        <p:scale>
          <a:sx n="73" d="100"/>
          <a:sy n="73" d="100"/>
        </p:scale>
        <p:origin x="1134" y="5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 name="Google Shape;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388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937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Free Templates &amp; Infographics for PowerPoint and Google Slides</a:t>
            </a:r>
          </a:p>
        </p:txBody>
      </p:sp>
      <p:sp>
        <p:nvSpPr>
          <p:cNvPr id="4" name="Slide Number Placeholder 3"/>
          <p:cNvSpPr>
            <a:spLocks noGrp="1"/>
          </p:cNvSpPr>
          <p:nvPr>
            <p:ph type="sldNum" sz="quarter" idx="5"/>
          </p:nvPr>
        </p:nvSpPr>
        <p:spPr/>
        <p:txBody>
          <a:bodyPr/>
          <a:lstStyle/>
          <a:p>
            <a:fld id="{B68D2766-C49B-4C1A-9FEE-6F146754B02B}" type="slidenum">
              <a:rPr lang="en-US" smtClean="0"/>
              <a:t>7</a:t>
            </a:fld>
            <a:endParaRPr lang="en-US"/>
          </a:p>
        </p:txBody>
      </p:sp>
    </p:spTree>
    <p:extLst>
      <p:ext uri="{BB962C8B-B14F-4D97-AF65-F5344CB8AC3E}">
        <p14:creationId xmlns:p14="http://schemas.microsoft.com/office/powerpoint/2010/main" val="64998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2460900" y="905600"/>
            <a:ext cx="129234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3700550" y="2147000"/>
            <a:ext cx="103227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accent5"/>
              </a:buClr>
              <a:buSzPts val="3200"/>
              <a:buFont typeface="Montserrat"/>
              <a:buNone/>
              <a:defRPr b="1">
                <a:solidFill>
                  <a:schemeClr val="accent5"/>
                </a:solidFill>
                <a:latin typeface="Montserrat"/>
                <a:ea typeface="Montserrat"/>
                <a:cs typeface="Montserrat"/>
                <a:sym typeface="Montserrat"/>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title"/>
          </p:nvPr>
        </p:nvSpPr>
        <p:spPr>
          <a:xfrm>
            <a:off x="3243075" y="1093300"/>
            <a:ext cx="12068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4"/>
          <p:cNvSpPr txBox="1">
            <a:spLocks noGrp="1"/>
          </p:cNvSpPr>
          <p:nvPr>
            <p:ph type="body" idx="1"/>
          </p:nvPr>
        </p:nvSpPr>
        <p:spPr>
          <a:xfrm>
            <a:off x="3562150" y="3642325"/>
            <a:ext cx="8229600" cy="4526100"/>
          </a:xfrm>
          <a:prstGeom prst="rect">
            <a:avLst/>
          </a:prstGeom>
          <a:noFill/>
          <a:ln>
            <a:noFill/>
          </a:ln>
        </p:spPr>
        <p:txBody>
          <a:bodyPr spcFirstLastPara="1" wrap="square" lIns="91425" tIns="45700" rIns="91425" bIns="45700" anchor="t" anchorCtr="0">
            <a:normAutofit/>
          </a:bodyPr>
          <a:lstStyle>
            <a:lvl1pPr marL="457200" lvl="0" indent="-419100" algn="l">
              <a:spcBef>
                <a:spcPts val="360"/>
              </a:spcBef>
              <a:spcAft>
                <a:spcPts val="0"/>
              </a:spcAft>
              <a:buClr>
                <a:schemeClr val="dk1"/>
              </a:buClr>
              <a:buSzPts val="3000"/>
              <a:buChar char="•"/>
              <a:defRPr sz="3000">
                <a:latin typeface="Arial"/>
                <a:ea typeface="Arial"/>
                <a:cs typeface="Arial"/>
                <a:sym typeface="Arial"/>
              </a:defRPr>
            </a:lvl1pPr>
            <a:lvl2pPr marL="914400" lvl="1" indent="-419100" algn="l">
              <a:spcBef>
                <a:spcPts val="360"/>
              </a:spcBef>
              <a:spcAft>
                <a:spcPts val="0"/>
              </a:spcAft>
              <a:buClr>
                <a:schemeClr val="dk1"/>
              </a:buClr>
              <a:buSzPts val="3000"/>
              <a:buChar char="–"/>
              <a:defRPr sz="3000">
                <a:latin typeface="Arial"/>
                <a:ea typeface="Arial"/>
                <a:cs typeface="Arial"/>
                <a:sym typeface="Arial"/>
              </a:defRPr>
            </a:lvl2pPr>
            <a:lvl3pPr marL="1371600" lvl="2" indent="-419100" algn="l">
              <a:spcBef>
                <a:spcPts val="360"/>
              </a:spcBef>
              <a:spcAft>
                <a:spcPts val="0"/>
              </a:spcAft>
              <a:buClr>
                <a:schemeClr val="dk1"/>
              </a:buClr>
              <a:buSzPts val="3000"/>
              <a:buChar char="•"/>
              <a:defRPr sz="3000">
                <a:latin typeface="Arial"/>
                <a:ea typeface="Arial"/>
                <a:cs typeface="Arial"/>
                <a:sym typeface="Arial"/>
              </a:defRPr>
            </a:lvl3pPr>
            <a:lvl4pPr marL="1828800" lvl="3" indent="-419100" algn="l">
              <a:spcBef>
                <a:spcPts val="360"/>
              </a:spcBef>
              <a:spcAft>
                <a:spcPts val="0"/>
              </a:spcAft>
              <a:buClr>
                <a:schemeClr val="dk1"/>
              </a:buClr>
              <a:buSzPts val="3000"/>
              <a:buChar char="–"/>
              <a:defRPr sz="3000">
                <a:latin typeface="Arial"/>
                <a:ea typeface="Arial"/>
                <a:cs typeface="Arial"/>
                <a:sym typeface="Arial"/>
              </a:defRPr>
            </a:lvl4pPr>
            <a:lvl5pPr marL="2286000" lvl="4" indent="-419100" algn="l">
              <a:spcBef>
                <a:spcPts val="360"/>
              </a:spcBef>
              <a:spcAft>
                <a:spcPts val="0"/>
              </a:spcAft>
              <a:buClr>
                <a:schemeClr val="dk1"/>
              </a:buClr>
              <a:buSzPts val="3000"/>
              <a:buChar char="»"/>
              <a:defRPr sz="3000">
                <a:latin typeface="Arial"/>
                <a:ea typeface="Arial"/>
                <a:cs typeface="Arial"/>
                <a:sym typeface="Arial"/>
              </a:defRPr>
            </a:lvl5pPr>
            <a:lvl6pPr marL="2743200" lvl="5" indent="-419100" algn="l">
              <a:spcBef>
                <a:spcPts val="360"/>
              </a:spcBef>
              <a:spcAft>
                <a:spcPts val="0"/>
              </a:spcAft>
              <a:buClr>
                <a:schemeClr val="dk1"/>
              </a:buClr>
              <a:buSzPts val="3000"/>
              <a:buChar char="•"/>
              <a:defRPr sz="3000">
                <a:latin typeface="Arial"/>
                <a:ea typeface="Arial"/>
                <a:cs typeface="Arial"/>
                <a:sym typeface="Arial"/>
              </a:defRPr>
            </a:lvl6pPr>
            <a:lvl7pPr marL="3200400" lvl="6" indent="-419100" algn="l">
              <a:spcBef>
                <a:spcPts val="360"/>
              </a:spcBef>
              <a:spcAft>
                <a:spcPts val="0"/>
              </a:spcAft>
              <a:buClr>
                <a:schemeClr val="dk1"/>
              </a:buClr>
              <a:buSzPts val="3000"/>
              <a:buChar char="•"/>
              <a:defRPr sz="3000">
                <a:latin typeface="Arial"/>
                <a:ea typeface="Arial"/>
                <a:cs typeface="Arial"/>
                <a:sym typeface="Arial"/>
              </a:defRPr>
            </a:lvl7pPr>
            <a:lvl8pPr marL="3657600" lvl="7" indent="-419100" algn="l">
              <a:spcBef>
                <a:spcPts val="360"/>
              </a:spcBef>
              <a:spcAft>
                <a:spcPts val="0"/>
              </a:spcAft>
              <a:buClr>
                <a:schemeClr val="dk1"/>
              </a:buClr>
              <a:buSzPts val="3000"/>
              <a:buChar char="•"/>
              <a:defRPr sz="3000">
                <a:latin typeface="Arial"/>
                <a:ea typeface="Arial"/>
                <a:cs typeface="Arial"/>
                <a:sym typeface="Arial"/>
              </a:defRPr>
            </a:lvl8pPr>
            <a:lvl9pPr marL="4114800" lvl="8" indent="-419100" algn="l">
              <a:spcBef>
                <a:spcPts val="360"/>
              </a:spcBef>
              <a:spcAft>
                <a:spcPts val="0"/>
              </a:spcAft>
              <a:buClr>
                <a:schemeClr val="dk1"/>
              </a:buClr>
              <a:buSzPts val="3000"/>
              <a:buChar char="•"/>
              <a:defRPr sz="3000">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5257802" y="1168375"/>
            <a:ext cx="83271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body" idx="1"/>
          </p:nvPr>
        </p:nvSpPr>
        <p:spPr>
          <a:xfrm>
            <a:off x="5257800" y="4675450"/>
            <a:ext cx="10590600" cy="30540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3000"/>
              <a:buNone/>
              <a:defRPr sz="3000">
                <a:latin typeface="Arial"/>
                <a:ea typeface="Arial"/>
                <a:cs typeface="Arial"/>
                <a:sym typeface="Arial"/>
              </a:defRPr>
            </a:lvl1pPr>
            <a:lvl2pPr marL="914400" lvl="1" indent="-228600" algn="l">
              <a:spcBef>
                <a:spcPts val="360"/>
              </a:spcBef>
              <a:spcAft>
                <a:spcPts val="0"/>
              </a:spcAft>
              <a:buSzPts val="3000"/>
              <a:buNone/>
              <a:defRPr sz="3000">
                <a:latin typeface="Arial"/>
                <a:ea typeface="Arial"/>
                <a:cs typeface="Arial"/>
                <a:sym typeface="Arial"/>
              </a:defRPr>
            </a:lvl2pPr>
            <a:lvl3pPr marL="1371600" lvl="2" indent="-228600" algn="l">
              <a:spcBef>
                <a:spcPts val="320"/>
              </a:spcBef>
              <a:spcAft>
                <a:spcPts val="0"/>
              </a:spcAft>
              <a:buSzPts val="3000"/>
              <a:buNone/>
              <a:defRPr sz="3000">
                <a:latin typeface="Arial"/>
                <a:ea typeface="Arial"/>
                <a:cs typeface="Arial"/>
                <a:sym typeface="Arial"/>
              </a:defRPr>
            </a:lvl3pPr>
            <a:lvl4pPr marL="1828800" lvl="3" indent="-228600" algn="l">
              <a:spcBef>
                <a:spcPts val="280"/>
              </a:spcBef>
              <a:spcAft>
                <a:spcPts val="0"/>
              </a:spcAft>
              <a:buSzPts val="3000"/>
              <a:buNone/>
              <a:defRPr sz="3000">
                <a:latin typeface="Arial"/>
                <a:ea typeface="Arial"/>
                <a:cs typeface="Arial"/>
                <a:sym typeface="Arial"/>
              </a:defRPr>
            </a:lvl4pPr>
            <a:lvl5pPr marL="2286000" lvl="4" indent="-228600" algn="l">
              <a:spcBef>
                <a:spcPts val="280"/>
              </a:spcBef>
              <a:spcAft>
                <a:spcPts val="0"/>
              </a:spcAft>
              <a:buSzPts val="3000"/>
              <a:buNone/>
              <a:defRPr sz="3000">
                <a:latin typeface="Arial"/>
                <a:ea typeface="Arial"/>
                <a:cs typeface="Arial"/>
                <a:sym typeface="Arial"/>
              </a:defRPr>
            </a:lvl5pPr>
            <a:lvl6pPr marL="2743200" lvl="5" indent="-228600" algn="l">
              <a:spcBef>
                <a:spcPts val="280"/>
              </a:spcBef>
              <a:spcAft>
                <a:spcPts val="0"/>
              </a:spcAft>
              <a:buSzPts val="3000"/>
              <a:buNone/>
              <a:defRPr sz="3000">
                <a:latin typeface="Arial"/>
                <a:ea typeface="Arial"/>
                <a:cs typeface="Arial"/>
                <a:sym typeface="Arial"/>
              </a:defRPr>
            </a:lvl6pPr>
            <a:lvl7pPr marL="3200400" lvl="6" indent="-228600" algn="l">
              <a:spcBef>
                <a:spcPts val="280"/>
              </a:spcBef>
              <a:spcAft>
                <a:spcPts val="0"/>
              </a:spcAft>
              <a:buSzPts val="3000"/>
              <a:buNone/>
              <a:defRPr sz="3000">
                <a:latin typeface="Arial"/>
                <a:ea typeface="Arial"/>
                <a:cs typeface="Arial"/>
                <a:sym typeface="Arial"/>
              </a:defRPr>
            </a:lvl7pPr>
            <a:lvl8pPr marL="3657600" lvl="7" indent="-228600" algn="l">
              <a:spcBef>
                <a:spcPts val="280"/>
              </a:spcBef>
              <a:spcAft>
                <a:spcPts val="0"/>
              </a:spcAft>
              <a:buSzPts val="3000"/>
              <a:buNone/>
              <a:defRPr sz="3000">
                <a:latin typeface="Arial"/>
                <a:ea typeface="Arial"/>
                <a:cs typeface="Arial"/>
                <a:sym typeface="Arial"/>
              </a:defRPr>
            </a:lvl8pPr>
            <a:lvl9pPr marL="4114800" lvl="8" indent="-228600" algn="l">
              <a:spcBef>
                <a:spcPts val="280"/>
              </a:spcBef>
              <a:spcAft>
                <a:spcPts val="0"/>
              </a:spcAft>
              <a:buSzPts val="3000"/>
              <a:buNone/>
              <a:defRPr sz="3000">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471675" y="1169500"/>
            <a:ext cx="12068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1337913" y="23999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8"/>
          <p:cNvSpPr>
            <a:spLocks noGrp="1"/>
          </p:cNvSpPr>
          <p:nvPr>
            <p:ph type="pic" idx="2"/>
          </p:nvPr>
        </p:nvSpPr>
        <p:spPr>
          <a:xfrm>
            <a:off x="9256879" y="2122900"/>
            <a:ext cx="7474800" cy="5606100"/>
          </a:xfrm>
          <a:prstGeom prst="rect">
            <a:avLst/>
          </a:prstGeom>
          <a:noFill/>
          <a:ln>
            <a:noFill/>
          </a:ln>
        </p:spPr>
      </p:sp>
      <p:sp>
        <p:nvSpPr>
          <p:cNvPr id="27" name="Google Shape;27;p8"/>
          <p:cNvSpPr txBox="1">
            <a:spLocks noGrp="1"/>
          </p:cNvSpPr>
          <p:nvPr>
            <p:ph type="body" idx="1"/>
          </p:nvPr>
        </p:nvSpPr>
        <p:spPr>
          <a:xfrm>
            <a:off x="1516438" y="42638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3000"/>
              <a:buNone/>
              <a:defRPr sz="3000"/>
            </a:lvl1pPr>
            <a:lvl2pPr marL="914400" lvl="1" indent="-228600" algn="l">
              <a:spcBef>
                <a:spcPts val="240"/>
              </a:spcBef>
              <a:spcAft>
                <a:spcPts val="0"/>
              </a:spcAft>
              <a:buClr>
                <a:schemeClr val="dk1"/>
              </a:buClr>
              <a:buSzPts val="3000"/>
              <a:buNone/>
              <a:defRPr sz="3000"/>
            </a:lvl2pPr>
            <a:lvl3pPr marL="1371600" lvl="2" indent="-228600" algn="l">
              <a:spcBef>
                <a:spcPts val="200"/>
              </a:spcBef>
              <a:spcAft>
                <a:spcPts val="0"/>
              </a:spcAft>
              <a:buClr>
                <a:schemeClr val="dk1"/>
              </a:buClr>
              <a:buSzPts val="3000"/>
              <a:buNone/>
              <a:defRPr sz="3000"/>
            </a:lvl3pPr>
            <a:lvl4pPr marL="1828800" lvl="3" indent="-228600" algn="l">
              <a:spcBef>
                <a:spcPts val="180"/>
              </a:spcBef>
              <a:spcAft>
                <a:spcPts val="0"/>
              </a:spcAft>
              <a:buClr>
                <a:schemeClr val="dk1"/>
              </a:buClr>
              <a:buSzPts val="3000"/>
              <a:buNone/>
              <a:defRPr sz="3000"/>
            </a:lvl4pPr>
            <a:lvl5pPr marL="2286000" lvl="4" indent="-228600" algn="l">
              <a:spcBef>
                <a:spcPts val="180"/>
              </a:spcBef>
              <a:spcAft>
                <a:spcPts val="0"/>
              </a:spcAft>
              <a:buClr>
                <a:schemeClr val="dk1"/>
              </a:buClr>
              <a:buSzPts val="3000"/>
              <a:buNone/>
              <a:defRPr sz="3000"/>
            </a:lvl5pPr>
            <a:lvl6pPr marL="2743200" lvl="5" indent="-228600" algn="l">
              <a:spcBef>
                <a:spcPts val="180"/>
              </a:spcBef>
              <a:spcAft>
                <a:spcPts val="0"/>
              </a:spcAft>
              <a:buClr>
                <a:schemeClr val="dk1"/>
              </a:buClr>
              <a:buSzPts val="3000"/>
              <a:buNone/>
              <a:defRPr sz="3000"/>
            </a:lvl6pPr>
            <a:lvl7pPr marL="3200400" lvl="6" indent="-228600" algn="l">
              <a:spcBef>
                <a:spcPts val="180"/>
              </a:spcBef>
              <a:spcAft>
                <a:spcPts val="0"/>
              </a:spcAft>
              <a:buClr>
                <a:schemeClr val="dk1"/>
              </a:buClr>
              <a:buSzPts val="3000"/>
              <a:buNone/>
              <a:defRPr sz="3000"/>
            </a:lvl7pPr>
            <a:lvl8pPr marL="3657600" lvl="7" indent="-228600" algn="l">
              <a:spcBef>
                <a:spcPts val="180"/>
              </a:spcBef>
              <a:spcAft>
                <a:spcPts val="0"/>
              </a:spcAft>
              <a:buClr>
                <a:schemeClr val="dk1"/>
              </a:buClr>
              <a:buSzPts val="3000"/>
              <a:buNone/>
              <a:defRPr sz="3000"/>
            </a:lvl8pPr>
            <a:lvl9pPr marL="4114800" lvl="8" indent="-228600" algn="l">
              <a:spcBef>
                <a:spcPts val="180"/>
              </a:spcBef>
              <a:spcAft>
                <a:spcPts val="0"/>
              </a:spcAft>
              <a:buClr>
                <a:schemeClr val="dk1"/>
              </a:buClr>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471675" y="1169500"/>
            <a:ext cx="120684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Russo One"/>
              <a:buNone/>
              <a:defRPr sz="4400" i="0" u="none" strike="noStrike" cap="none">
                <a:solidFill>
                  <a:schemeClr val="lt1"/>
                </a:solidFill>
                <a:latin typeface="Russo One"/>
                <a:ea typeface="Russo One"/>
                <a:cs typeface="Russo One"/>
                <a:sym typeface="Russo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2231525" y="31717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Char char="•"/>
              <a:defRPr sz="3200" i="0" u="none" strike="noStrike" cap="none">
                <a:solidFill>
                  <a:schemeClr val="lt1"/>
                </a:solidFill>
              </a:defRPr>
            </a:lvl1pPr>
            <a:lvl2pPr marL="914400" marR="0" lvl="1" indent="-406400" algn="l" rtl="0">
              <a:spcBef>
                <a:spcPts val="560"/>
              </a:spcBef>
              <a:spcAft>
                <a:spcPts val="0"/>
              </a:spcAft>
              <a:buClr>
                <a:schemeClr val="lt1"/>
              </a:buClr>
              <a:buSzPts val="2800"/>
              <a:buChar char="–"/>
              <a:defRPr sz="2800" i="0" u="none" strike="noStrike" cap="none">
                <a:solidFill>
                  <a:schemeClr val="lt1"/>
                </a:solidFill>
              </a:defRPr>
            </a:lvl2pPr>
            <a:lvl3pPr marL="1371600" marR="0" lvl="2" indent="-381000" algn="l" rtl="0">
              <a:spcBef>
                <a:spcPts val="480"/>
              </a:spcBef>
              <a:spcAft>
                <a:spcPts val="0"/>
              </a:spcAft>
              <a:buClr>
                <a:schemeClr val="lt1"/>
              </a:buClr>
              <a:buSzPts val="2400"/>
              <a:buChar char="•"/>
              <a:defRPr sz="2400" i="0" u="none" strike="noStrike" cap="none">
                <a:solidFill>
                  <a:schemeClr val="lt1"/>
                </a:solidFill>
              </a:defRPr>
            </a:lvl3pPr>
            <a:lvl4pPr marL="1828800" marR="0" lvl="3" indent="-355600" algn="l" rtl="0">
              <a:spcBef>
                <a:spcPts val="400"/>
              </a:spcBef>
              <a:spcAft>
                <a:spcPts val="0"/>
              </a:spcAft>
              <a:buClr>
                <a:schemeClr val="lt1"/>
              </a:buClr>
              <a:buSzPts val="2000"/>
              <a:buChar char="–"/>
              <a:defRPr sz="2000" i="0" u="none" strike="noStrike" cap="none">
                <a:solidFill>
                  <a:schemeClr val="lt1"/>
                </a:solidFill>
              </a:defRPr>
            </a:lvl4pPr>
            <a:lvl5pPr marL="2286000" marR="0" lvl="4" indent="-355600" algn="l" rtl="0">
              <a:spcBef>
                <a:spcPts val="400"/>
              </a:spcBef>
              <a:spcAft>
                <a:spcPts val="0"/>
              </a:spcAft>
              <a:buClr>
                <a:schemeClr val="lt1"/>
              </a:buClr>
              <a:buSzPts val="2000"/>
              <a:buChar char="»"/>
              <a:defRPr sz="2000" i="0" u="none" strike="noStrike" cap="none">
                <a:solidFill>
                  <a:schemeClr val="lt1"/>
                </a:solidFill>
              </a:defRPr>
            </a:lvl5pPr>
            <a:lvl6pPr marL="2743200" marR="0" lvl="5" indent="-355600" algn="l" rtl="0">
              <a:spcBef>
                <a:spcPts val="400"/>
              </a:spcBef>
              <a:spcAft>
                <a:spcPts val="0"/>
              </a:spcAft>
              <a:buClr>
                <a:schemeClr val="lt1"/>
              </a:buClr>
              <a:buSzPts val="2000"/>
              <a:buChar char="•"/>
              <a:defRPr sz="2000" i="0" u="none" strike="noStrike" cap="none">
                <a:solidFill>
                  <a:schemeClr val="lt1"/>
                </a:solidFill>
              </a:defRPr>
            </a:lvl6pPr>
            <a:lvl7pPr marL="3200400" marR="0" lvl="6" indent="-355600" algn="l" rtl="0">
              <a:spcBef>
                <a:spcPts val="400"/>
              </a:spcBef>
              <a:spcAft>
                <a:spcPts val="0"/>
              </a:spcAft>
              <a:buClr>
                <a:schemeClr val="lt1"/>
              </a:buClr>
              <a:buSzPts val="2000"/>
              <a:buChar char="•"/>
              <a:defRPr sz="2000" i="0" u="none" strike="noStrike" cap="none">
                <a:solidFill>
                  <a:schemeClr val="lt1"/>
                </a:solidFill>
              </a:defRPr>
            </a:lvl7pPr>
            <a:lvl8pPr marL="3657600" marR="0" lvl="7" indent="-355600" algn="l" rtl="0">
              <a:spcBef>
                <a:spcPts val="400"/>
              </a:spcBef>
              <a:spcAft>
                <a:spcPts val="0"/>
              </a:spcAft>
              <a:buClr>
                <a:schemeClr val="lt1"/>
              </a:buClr>
              <a:buSzPts val="2000"/>
              <a:buChar char="•"/>
              <a:defRPr sz="2000" i="0" u="none" strike="noStrike" cap="none">
                <a:solidFill>
                  <a:schemeClr val="lt1"/>
                </a:solidFill>
              </a:defRPr>
            </a:lvl8pPr>
            <a:lvl9pPr marL="4114800" marR="0" lvl="8" indent="-355600" algn="l" rtl="0">
              <a:spcBef>
                <a:spcPts val="400"/>
              </a:spcBef>
              <a:spcAft>
                <a:spcPts val="0"/>
              </a:spcAft>
              <a:buClr>
                <a:schemeClr val="lt1"/>
              </a:buClr>
              <a:buSzPts val="2000"/>
              <a:buChar char="•"/>
              <a:defRPr sz="2000" i="0" u="none" strike="noStrike" cap="none">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hyperlink" Target="https://susanqq.github.io/UTKFace/"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10.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7.xml"/><Relationship Id="rId16"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4.jpeg"/><Relationship Id="rId10" Type="http://schemas.openxmlformats.org/officeDocument/2006/relationships/image" Target="../media/image19.svg"/><Relationship Id="rId4" Type="http://schemas.openxmlformats.org/officeDocument/2006/relationships/image" Target="../media/image6.png"/><Relationship Id="rId9" Type="http://schemas.openxmlformats.org/officeDocument/2006/relationships/image" Target="../media/image18.png"/><Relationship Id="rId1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2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grpSp>
        <p:nvGrpSpPr>
          <p:cNvPr id="32" name="Google Shape;32;p9"/>
          <p:cNvGrpSpPr/>
          <p:nvPr/>
        </p:nvGrpSpPr>
        <p:grpSpPr>
          <a:xfrm rot="-2699999">
            <a:off x="7237022" y="-6021119"/>
            <a:ext cx="6881930" cy="22187952"/>
            <a:chOff x="0" y="-47625"/>
            <a:chExt cx="1493538" cy="4815298"/>
          </a:xfrm>
        </p:grpSpPr>
        <p:sp>
          <p:nvSpPr>
            <p:cNvPr id="33" name="Google Shape;33;p9"/>
            <p:cNvSpPr/>
            <p:nvPr/>
          </p:nvSpPr>
          <p:spPr>
            <a:xfrm>
              <a:off x="0" y="0"/>
              <a:ext cx="1493538" cy="4767673"/>
            </a:xfrm>
            <a:custGeom>
              <a:avLst/>
              <a:gdLst/>
              <a:ahLst/>
              <a:cxnLst/>
              <a:rect l="l" t="t" r="r" b="b"/>
              <a:pathLst>
                <a:path w="1493538" h="4767673" extrusionOk="0">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9"/>
            <p:cNvSpPr txBox="1"/>
            <p:nvPr/>
          </p:nvSpPr>
          <p:spPr>
            <a:xfrm>
              <a:off x="0" y="-47625"/>
              <a:ext cx="812800" cy="860425"/>
            </a:xfrm>
            <a:prstGeom prst="rect">
              <a:avLst/>
            </a:prstGeom>
            <a:noFill/>
            <a:ln>
              <a:noFill/>
            </a:ln>
          </p:spPr>
          <p:txBody>
            <a:bodyPr spcFirstLastPara="1" wrap="square" lIns="61650" tIns="61650" rIns="61650" bIns="6165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5" name="Google Shape;35;p9"/>
          <p:cNvGrpSpPr/>
          <p:nvPr/>
        </p:nvGrpSpPr>
        <p:grpSpPr>
          <a:xfrm>
            <a:off x="-226182" y="-1892816"/>
            <a:ext cx="6415703" cy="6415703"/>
            <a:chOff x="0" y="0"/>
            <a:chExt cx="812800" cy="812800"/>
          </a:xfrm>
        </p:grpSpPr>
        <p:sp>
          <p:nvSpPr>
            <p:cNvPr id="36" name="Google Shape;3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cmpd="sng">
              <a:solidFill>
                <a:srgbClr val="2CD9C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 name="Google Shape;38;p9"/>
          <p:cNvGrpSpPr/>
          <p:nvPr/>
        </p:nvGrpSpPr>
        <p:grpSpPr>
          <a:xfrm>
            <a:off x="6366387" y="4867904"/>
            <a:ext cx="8234651" cy="8234651"/>
            <a:chOff x="0" y="0"/>
            <a:chExt cx="812800" cy="812800"/>
          </a:xfrm>
        </p:grpSpPr>
        <p:sp>
          <p:nvSpPr>
            <p:cNvPr id="39" name="Google Shape;39;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cmpd="sng">
              <a:solidFill>
                <a:srgbClr val="2CD9CB"/>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1" name="Google Shape;41;p9"/>
          <p:cNvGrpSpPr/>
          <p:nvPr/>
        </p:nvGrpSpPr>
        <p:grpSpPr>
          <a:xfrm rot="-2699999">
            <a:off x="-509570" y="-1839255"/>
            <a:ext cx="8354667" cy="20911580"/>
            <a:chOff x="0" y="-47625"/>
            <a:chExt cx="1813156" cy="4538296"/>
          </a:xfrm>
        </p:grpSpPr>
        <p:sp>
          <p:nvSpPr>
            <p:cNvPr id="42" name="Google Shape;42;p9"/>
            <p:cNvSpPr/>
            <p:nvPr/>
          </p:nvSpPr>
          <p:spPr>
            <a:xfrm>
              <a:off x="0" y="0"/>
              <a:ext cx="1813156" cy="4490671"/>
            </a:xfrm>
            <a:custGeom>
              <a:avLst/>
              <a:gdLst/>
              <a:ahLst/>
              <a:cxnLst/>
              <a:rect l="l" t="t" r="r" b="b"/>
              <a:pathLst>
                <a:path w="1813156" h="4490671" extrusionOk="0">
                  <a:moveTo>
                    <a:pt x="0" y="0"/>
                  </a:moveTo>
                  <a:lnTo>
                    <a:pt x="1813156" y="0"/>
                  </a:lnTo>
                  <a:lnTo>
                    <a:pt x="1813156" y="4490671"/>
                  </a:lnTo>
                  <a:lnTo>
                    <a:pt x="0" y="4490671"/>
                  </a:lnTo>
                  <a:close/>
                </a:path>
              </a:pathLst>
            </a:custGeom>
            <a:gradFill>
              <a:gsLst>
                <a:gs pos="0">
                  <a:srgbClr val="092AB9"/>
                </a:gs>
                <a:gs pos="100000">
                  <a:srgbClr val="0920DE"/>
                </a:gs>
              </a:gsLst>
              <a:lin ang="5400000" scaled="0"/>
            </a:gradFill>
            <a:ln>
              <a:noFill/>
            </a:ln>
          </p:spPr>
        </p:sp>
        <p:sp>
          <p:nvSpPr>
            <p:cNvPr id="43" name="Google Shape;43;p9"/>
            <p:cNvSpPr txBox="1"/>
            <p:nvPr/>
          </p:nvSpPr>
          <p:spPr>
            <a:xfrm>
              <a:off x="0" y="-47625"/>
              <a:ext cx="812800" cy="860425"/>
            </a:xfrm>
            <a:prstGeom prst="rect">
              <a:avLst/>
            </a:prstGeom>
            <a:noFill/>
            <a:ln>
              <a:noFill/>
            </a:ln>
          </p:spPr>
          <p:txBody>
            <a:bodyPr spcFirstLastPara="1" wrap="square" lIns="61650" tIns="61650" rIns="61650" bIns="6165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4" name="Google Shape;44;p9"/>
          <p:cNvGrpSpPr/>
          <p:nvPr/>
        </p:nvGrpSpPr>
        <p:grpSpPr>
          <a:xfrm rot="8100000">
            <a:off x="14762157" y="-5695837"/>
            <a:ext cx="6818075" cy="17553739"/>
            <a:chOff x="0" y="-47625"/>
            <a:chExt cx="1479680" cy="3809567"/>
          </a:xfrm>
        </p:grpSpPr>
        <p:sp>
          <p:nvSpPr>
            <p:cNvPr id="45" name="Google Shape;45;p9"/>
            <p:cNvSpPr/>
            <p:nvPr/>
          </p:nvSpPr>
          <p:spPr>
            <a:xfrm>
              <a:off x="0" y="0"/>
              <a:ext cx="1479680" cy="3761942"/>
            </a:xfrm>
            <a:custGeom>
              <a:avLst/>
              <a:gdLst/>
              <a:ahLst/>
              <a:cxnLst/>
              <a:rect l="l" t="t" r="r" b="b"/>
              <a:pathLst>
                <a:path w="1479680" h="3761942" extrusionOk="0">
                  <a:moveTo>
                    <a:pt x="0" y="0"/>
                  </a:moveTo>
                  <a:lnTo>
                    <a:pt x="1479680" y="0"/>
                  </a:lnTo>
                  <a:lnTo>
                    <a:pt x="1479680" y="3761942"/>
                  </a:lnTo>
                  <a:lnTo>
                    <a:pt x="0" y="3761942"/>
                  </a:lnTo>
                  <a:close/>
                </a:path>
              </a:pathLst>
            </a:custGeom>
            <a:gradFill>
              <a:gsLst>
                <a:gs pos="0">
                  <a:srgbClr val="2CD9CB"/>
                </a:gs>
                <a:gs pos="50000">
                  <a:srgbClr val="2CD9CB"/>
                </a:gs>
                <a:gs pos="100000">
                  <a:srgbClr val="566FF1"/>
                </a:gs>
              </a:gsLst>
              <a:lin ang="5400000" scaled="0"/>
            </a:gradFill>
            <a:ln>
              <a:noFill/>
            </a:ln>
          </p:spPr>
        </p:sp>
        <p:sp>
          <p:nvSpPr>
            <p:cNvPr id="46" name="Google Shape;46;p9"/>
            <p:cNvSpPr txBox="1"/>
            <p:nvPr/>
          </p:nvSpPr>
          <p:spPr>
            <a:xfrm>
              <a:off x="0" y="-47625"/>
              <a:ext cx="812800" cy="860425"/>
            </a:xfrm>
            <a:prstGeom prst="rect">
              <a:avLst/>
            </a:prstGeom>
            <a:noFill/>
            <a:ln>
              <a:noFill/>
            </a:ln>
          </p:spPr>
          <p:txBody>
            <a:bodyPr spcFirstLastPara="1" wrap="square" lIns="61650" tIns="61650" rIns="61650" bIns="6165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47" name="Google Shape;47;p9"/>
          <p:cNvSpPr/>
          <p:nvPr/>
        </p:nvSpPr>
        <p:spPr>
          <a:xfrm>
            <a:off x="9144000" y="-1209665"/>
            <a:ext cx="12139813" cy="13414158"/>
          </a:xfrm>
          <a:custGeom>
            <a:avLst/>
            <a:gdLst/>
            <a:ahLst/>
            <a:cxnLst/>
            <a:rect l="l" t="t" r="r" b="b"/>
            <a:pathLst>
              <a:path w="12139813" h="13414158" extrusionOk="0">
                <a:moveTo>
                  <a:pt x="0" y="0"/>
                </a:moveTo>
                <a:lnTo>
                  <a:pt x="12139813" y="0"/>
                </a:lnTo>
                <a:lnTo>
                  <a:pt x="12139813" y="13414158"/>
                </a:lnTo>
                <a:lnTo>
                  <a:pt x="0" y="13414158"/>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48;p9"/>
          <p:cNvSpPr/>
          <p:nvPr/>
        </p:nvSpPr>
        <p:spPr>
          <a:xfrm>
            <a:off x="9824652" y="-624996"/>
            <a:ext cx="8072901" cy="13884055"/>
          </a:xfrm>
          <a:custGeom>
            <a:avLst/>
            <a:gdLst/>
            <a:ahLst/>
            <a:cxnLst/>
            <a:rect l="l" t="t" r="r" b="b"/>
            <a:pathLst>
              <a:path w="8072901" h="13884055" extrusionOk="0">
                <a:moveTo>
                  <a:pt x="0" y="0"/>
                </a:moveTo>
                <a:lnTo>
                  <a:pt x="8072901" y="0"/>
                </a:lnTo>
                <a:lnTo>
                  <a:pt x="8072901" y="13884055"/>
                </a:lnTo>
                <a:lnTo>
                  <a:pt x="0" y="13884055"/>
                </a:lnTo>
                <a:lnTo>
                  <a:pt x="0" y="0"/>
                </a:lnTo>
                <a:close/>
              </a:path>
            </a:pathLst>
          </a:custGeom>
          <a:blipFill rotWithShape="1">
            <a:blip r:embed="rId4">
              <a:alphaModFix/>
            </a:blip>
            <a:stretch>
              <a:fillRect r="-14366"/>
            </a:stretch>
          </a:blipFill>
          <a:ln>
            <a:noFill/>
          </a:ln>
        </p:spPr>
      </p:sp>
      <p:grpSp>
        <p:nvGrpSpPr>
          <p:cNvPr id="49" name="Google Shape;49;p9"/>
          <p:cNvGrpSpPr/>
          <p:nvPr/>
        </p:nvGrpSpPr>
        <p:grpSpPr>
          <a:xfrm>
            <a:off x="1278632" y="1028700"/>
            <a:ext cx="1294922" cy="1294922"/>
            <a:chOff x="0" y="0"/>
            <a:chExt cx="812800" cy="812800"/>
          </a:xfrm>
        </p:grpSpPr>
        <p:sp>
          <p:nvSpPr>
            <p:cNvPr id="50" name="Google Shape;50;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D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52" name="Google Shape;52;p9"/>
          <p:cNvSpPr txBox="1"/>
          <p:nvPr/>
        </p:nvSpPr>
        <p:spPr>
          <a:xfrm>
            <a:off x="1217251" y="4661103"/>
            <a:ext cx="10174200" cy="29238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9500" dirty="0">
                <a:solidFill>
                  <a:srgbClr val="FFFFFF"/>
                </a:solidFill>
                <a:latin typeface="Russo One"/>
                <a:ea typeface="Russo One"/>
                <a:cs typeface="Russo One"/>
                <a:sym typeface="Russo One"/>
              </a:rPr>
              <a:t>Age &amp; Gender Detection</a:t>
            </a:r>
            <a:endParaRPr dirty="0"/>
          </a:p>
        </p:txBody>
      </p:sp>
      <p:grpSp>
        <p:nvGrpSpPr>
          <p:cNvPr id="55" name="Google Shape;55;p9"/>
          <p:cNvGrpSpPr/>
          <p:nvPr/>
        </p:nvGrpSpPr>
        <p:grpSpPr>
          <a:xfrm>
            <a:off x="1002357" y="3460403"/>
            <a:ext cx="4638093" cy="1013073"/>
            <a:chOff x="0" y="-126562"/>
            <a:chExt cx="6184125" cy="1350762"/>
          </a:xfrm>
        </p:grpSpPr>
        <p:grpSp>
          <p:nvGrpSpPr>
            <p:cNvPr id="56" name="Google Shape;56;p9"/>
            <p:cNvGrpSpPr/>
            <p:nvPr/>
          </p:nvGrpSpPr>
          <p:grpSpPr>
            <a:xfrm>
              <a:off x="0" y="-126562"/>
              <a:ext cx="6184125" cy="1206560"/>
              <a:chOff x="0" y="-47625"/>
              <a:chExt cx="2327067" cy="454025"/>
            </a:xfrm>
          </p:grpSpPr>
          <p:sp>
            <p:nvSpPr>
              <p:cNvPr id="57" name="Google Shape;57;p9"/>
              <p:cNvSpPr/>
              <p:nvPr/>
            </p:nvSpPr>
            <p:spPr>
              <a:xfrm>
                <a:off x="0" y="0"/>
                <a:ext cx="2327067" cy="406400"/>
              </a:xfrm>
              <a:custGeom>
                <a:avLst/>
                <a:gdLst/>
                <a:ahLst/>
                <a:cxnLst/>
                <a:rect l="l" t="t" r="r" b="b"/>
                <a:pathLst>
                  <a:path w="2327067" h="406400" extrusionOk="0">
                    <a:moveTo>
                      <a:pt x="2123867" y="0"/>
                    </a:moveTo>
                    <a:cubicBezTo>
                      <a:pt x="2236092" y="0"/>
                      <a:pt x="2327067" y="90976"/>
                      <a:pt x="2327067" y="203200"/>
                    </a:cubicBezTo>
                    <a:cubicBezTo>
                      <a:pt x="2327067" y="315424"/>
                      <a:pt x="2236092" y="406400"/>
                      <a:pt x="212386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p:nvPr/>
            </p:nvSpPr>
            <p:spPr>
              <a:xfrm>
                <a:off x="0" y="-47625"/>
                <a:ext cx="812800"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59" name="Google Shape;59;p9"/>
            <p:cNvSpPr txBox="1"/>
            <p:nvPr/>
          </p:nvSpPr>
          <p:spPr>
            <a:xfrm>
              <a:off x="438692" y="34132"/>
              <a:ext cx="5423053" cy="1190068"/>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4143" dirty="0">
                  <a:solidFill>
                    <a:srgbClr val="FFFFFF"/>
                  </a:solidFill>
                  <a:latin typeface="Montserrat Light"/>
                  <a:ea typeface="Montserrat Light"/>
                  <a:cs typeface="Montserrat Light"/>
                  <a:sym typeface="Montserrat Light"/>
                </a:rPr>
                <a:t>Coding AI</a:t>
              </a:r>
              <a:endParaRPr dirty="0"/>
            </a:p>
          </p:txBody>
        </p:sp>
      </p:grpSp>
      <p:grpSp>
        <p:nvGrpSpPr>
          <p:cNvPr id="13" name="Group 12">
            <a:extLst>
              <a:ext uri="{FF2B5EF4-FFF2-40B4-BE49-F238E27FC236}">
                <a16:creationId xmlns:a16="http://schemas.microsoft.com/office/drawing/2014/main" id="{4D60610A-8D3B-3CA3-B06C-CEC8BFB1B770}"/>
              </a:ext>
            </a:extLst>
          </p:cNvPr>
          <p:cNvGrpSpPr/>
          <p:nvPr/>
        </p:nvGrpSpPr>
        <p:grpSpPr>
          <a:xfrm>
            <a:off x="1365433" y="7426037"/>
            <a:ext cx="8706029" cy="3239054"/>
            <a:chOff x="1365434" y="7426037"/>
            <a:chExt cx="6690654" cy="3239054"/>
          </a:xfrm>
        </p:grpSpPr>
        <p:sp>
          <p:nvSpPr>
            <p:cNvPr id="2" name="Google Shape;567;p30">
              <a:extLst>
                <a:ext uri="{FF2B5EF4-FFF2-40B4-BE49-F238E27FC236}">
                  <a16:creationId xmlns:a16="http://schemas.microsoft.com/office/drawing/2014/main" id="{F7F18212-4296-360E-77D4-7D0D33EF2A76}"/>
                </a:ext>
              </a:extLst>
            </p:cNvPr>
            <p:cNvSpPr/>
            <p:nvPr/>
          </p:nvSpPr>
          <p:spPr>
            <a:xfrm rot="5400000">
              <a:off x="3091234" y="5700237"/>
              <a:ext cx="3239054" cy="6690654"/>
            </a:xfrm>
            <a:custGeom>
              <a:avLst/>
              <a:gdLst/>
              <a:ahLst/>
              <a:cxnLst/>
              <a:rect l="l" t="t" r="r" b="b"/>
              <a:pathLst>
                <a:path w="2005532" h="2714764" extrusionOk="0">
                  <a:moveTo>
                    <a:pt x="0" y="0"/>
                  </a:moveTo>
                  <a:lnTo>
                    <a:pt x="2005531" y="0"/>
                  </a:lnTo>
                  <a:lnTo>
                    <a:pt x="2005531" y="2714764"/>
                  </a:lnTo>
                  <a:lnTo>
                    <a:pt x="0" y="2714764"/>
                  </a:lnTo>
                  <a:lnTo>
                    <a:pt x="0" y="0"/>
                  </a:lnTo>
                  <a:close/>
                </a:path>
              </a:pathLst>
            </a:custGeom>
            <a:blipFill rotWithShape="1">
              <a:blip r:embed="rId5">
                <a:alphaModFix/>
              </a:blip>
              <a:stretch>
                <a:fillRect/>
              </a:stretch>
            </a:blipFill>
            <a:ln>
              <a:noFill/>
            </a:ln>
          </p:spPr>
        </p:sp>
        <p:sp>
          <p:nvSpPr>
            <p:cNvPr id="11" name="Google Shape;59;p9">
              <a:extLst>
                <a:ext uri="{FF2B5EF4-FFF2-40B4-BE49-F238E27FC236}">
                  <a16:creationId xmlns:a16="http://schemas.microsoft.com/office/drawing/2014/main" id="{156F9D33-89EB-FE25-5C36-C7F3C1930787}"/>
                </a:ext>
              </a:extLst>
            </p:cNvPr>
            <p:cNvSpPr txBox="1"/>
            <p:nvPr/>
          </p:nvSpPr>
          <p:spPr>
            <a:xfrm>
              <a:off x="1760380" y="8232274"/>
              <a:ext cx="3548143" cy="1292662"/>
            </a:xfrm>
            <a:prstGeom prst="rect">
              <a:avLst/>
            </a:prstGeom>
            <a:noFill/>
            <a:ln>
              <a:noFill/>
            </a:ln>
          </p:spPr>
          <p:txBody>
            <a:bodyPr spcFirstLastPara="1" wrap="square" lIns="0" tIns="0" rIns="0" bIns="0" anchor="t" anchorCtr="0">
              <a:spAutoFit/>
            </a:bodyPr>
            <a:lstStyle/>
            <a:p>
              <a:pPr marL="457200" marR="0" lvl="0" indent="-457200" algn="l" rtl="0">
                <a:lnSpc>
                  <a:spcPct val="139995"/>
                </a:lnSpc>
                <a:spcBef>
                  <a:spcPts val="0"/>
                </a:spcBef>
                <a:spcAft>
                  <a:spcPts val="0"/>
                </a:spcAft>
                <a:buFont typeface="Arial" panose="020B0604020202020204" pitchFamily="34" charset="0"/>
                <a:buChar char="•"/>
              </a:pPr>
              <a:r>
                <a:rPr lang="en-US" sz="3000" dirty="0">
                  <a:solidFill>
                    <a:srgbClr val="FFFFFF"/>
                  </a:solidFill>
                  <a:latin typeface="Montserrat Light"/>
                  <a:ea typeface="Montserrat Light"/>
                  <a:cs typeface="Montserrat Light"/>
                  <a:sym typeface="Montserrat Light"/>
                </a:rPr>
                <a:t>Pavan Snehal Trivedi</a:t>
              </a:r>
            </a:p>
            <a:p>
              <a:pPr marL="457200" marR="0" lvl="0" indent="-457200" algn="l" rtl="0">
                <a:lnSpc>
                  <a:spcPct val="139995"/>
                </a:lnSpc>
                <a:spcBef>
                  <a:spcPts val="0"/>
                </a:spcBef>
                <a:spcAft>
                  <a:spcPts val="0"/>
                </a:spcAft>
                <a:buFont typeface="Arial" panose="020B0604020202020204" pitchFamily="34" charset="0"/>
                <a:buChar char="•"/>
              </a:pPr>
              <a:r>
                <a:rPr lang="en-US" sz="3000" dirty="0">
                  <a:solidFill>
                    <a:srgbClr val="FFFFFF"/>
                  </a:solidFill>
                  <a:latin typeface="Montserrat Light"/>
                  <a:sym typeface="Montserrat Light"/>
                </a:rPr>
                <a:t>21002171210190</a:t>
              </a:r>
              <a:endParaRPr sz="3000" dirty="0"/>
            </a:p>
          </p:txBody>
        </p:sp>
        <p:sp>
          <p:nvSpPr>
            <p:cNvPr id="12" name="Google Shape;59;p9">
              <a:extLst>
                <a:ext uri="{FF2B5EF4-FFF2-40B4-BE49-F238E27FC236}">
                  <a16:creationId xmlns:a16="http://schemas.microsoft.com/office/drawing/2014/main" id="{34103C63-1472-FBB2-D8F0-8A78B816D046}"/>
                </a:ext>
              </a:extLst>
            </p:cNvPr>
            <p:cNvSpPr txBox="1"/>
            <p:nvPr/>
          </p:nvSpPr>
          <p:spPr>
            <a:xfrm>
              <a:off x="5451705" y="8232274"/>
              <a:ext cx="1058392" cy="1292662"/>
            </a:xfrm>
            <a:prstGeom prst="rect">
              <a:avLst/>
            </a:prstGeom>
            <a:noFill/>
            <a:ln>
              <a:noFill/>
            </a:ln>
          </p:spPr>
          <p:txBody>
            <a:bodyPr spcFirstLastPara="1" wrap="square" lIns="0" tIns="0" rIns="0" bIns="0" anchor="t" anchorCtr="0">
              <a:spAutoFit/>
            </a:bodyPr>
            <a:lstStyle/>
            <a:p>
              <a:pPr marL="457200" marR="0" lvl="0" indent="-457200" algn="l" rtl="0">
                <a:lnSpc>
                  <a:spcPct val="139995"/>
                </a:lnSpc>
                <a:spcBef>
                  <a:spcPts val="0"/>
                </a:spcBef>
                <a:spcAft>
                  <a:spcPts val="0"/>
                </a:spcAft>
                <a:buFont typeface="Arial" panose="020B0604020202020204" pitchFamily="34" charset="0"/>
                <a:buChar char="•"/>
              </a:pPr>
              <a:r>
                <a:rPr lang="en-US" sz="3000" dirty="0">
                  <a:solidFill>
                    <a:srgbClr val="FFFFFF"/>
                  </a:solidFill>
                  <a:latin typeface="Montserrat Light"/>
                  <a:ea typeface="Montserrat Light"/>
                  <a:cs typeface="Montserrat Light"/>
                  <a:sym typeface="Montserrat Light"/>
                </a:rPr>
                <a:t>C-1</a:t>
              </a:r>
            </a:p>
            <a:p>
              <a:pPr marL="457200" marR="0" lvl="0" indent="-457200" algn="l" rtl="0">
                <a:lnSpc>
                  <a:spcPct val="139995"/>
                </a:lnSpc>
                <a:spcBef>
                  <a:spcPts val="0"/>
                </a:spcBef>
                <a:spcAft>
                  <a:spcPts val="0"/>
                </a:spcAft>
                <a:buFont typeface="Arial" panose="020B0604020202020204" pitchFamily="34" charset="0"/>
                <a:buChar char="•"/>
              </a:pPr>
              <a:r>
                <a:rPr lang="en-US" sz="3000" dirty="0">
                  <a:solidFill>
                    <a:srgbClr val="FFFFFF"/>
                  </a:solidFill>
                  <a:latin typeface="Montserrat Light"/>
                  <a:sym typeface="Montserrat Light"/>
                </a:rPr>
                <a:t>CSE</a:t>
              </a:r>
              <a:endParaRPr sz="3000" dirty="0"/>
            </a:p>
          </p:txBody>
        </p:sp>
      </p:grpSp>
      <p:pic>
        <p:nvPicPr>
          <p:cNvPr id="5" name="Picture 4" descr="Logo, company name&#10;&#10;Description automatically generated">
            <a:extLst>
              <a:ext uri="{FF2B5EF4-FFF2-40B4-BE49-F238E27FC236}">
                <a16:creationId xmlns:a16="http://schemas.microsoft.com/office/drawing/2014/main" id="{5745A556-4799-FEC0-3B58-EDB6265FC86E}"/>
              </a:ext>
            </a:extLst>
          </p:cNvPr>
          <p:cNvPicPr>
            <a:picLocks noChangeAspect="1"/>
          </p:cNvPicPr>
          <p:nvPr/>
        </p:nvPicPr>
        <p:blipFill>
          <a:blip r:embed="rId6"/>
          <a:stretch>
            <a:fillRect/>
          </a:stretch>
        </p:blipFill>
        <p:spPr>
          <a:xfrm>
            <a:off x="16020557" y="0"/>
            <a:ext cx="2257029" cy="528810"/>
          </a:xfrm>
          <a:prstGeom prst="rect">
            <a:avLst/>
          </a:prstGeom>
        </p:spPr>
      </p:pic>
      <p:pic>
        <p:nvPicPr>
          <p:cNvPr id="6" name="Picture 5">
            <a:extLst>
              <a:ext uri="{FF2B5EF4-FFF2-40B4-BE49-F238E27FC236}">
                <a16:creationId xmlns:a16="http://schemas.microsoft.com/office/drawing/2014/main" id="{21DA9FE1-BD0F-F79F-07F9-5AE11900FFBD}"/>
              </a:ext>
            </a:extLst>
          </p:cNvPr>
          <p:cNvPicPr>
            <a:picLocks noChangeAspect="1"/>
          </p:cNvPicPr>
          <p:nvPr/>
        </p:nvPicPr>
        <p:blipFill>
          <a:blip r:embed="rId7"/>
          <a:stretch>
            <a:fillRect/>
          </a:stretch>
        </p:blipFill>
        <p:spPr>
          <a:xfrm>
            <a:off x="44450" y="69850"/>
            <a:ext cx="752475" cy="781050"/>
          </a:xfrm>
          <a:prstGeom prst="rect">
            <a:avLst/>
          </a:prstGeom>
        </p:spPr>
      </p:pic>
      <p:sp>
        <p:nvSpPr>
          <p:cNvPr id="3" name="Google Shape;59;p9">
            <a:extLst>
              <a:ext uri="{FF2B5EF4-FFF2-40B4-BE49-F238E27FC236}">
                <a16:creationId xmlns:a16="http://schemas.microsoft.com/office/drawing/2014/main" id="{764493A7-ED35-095D-967C-44ECB310D742}"/>
              </a:ext>
            </a:extLst>
          </p:cNvPr>
          <p:cNvSpPr txBox="1"/>
          <p:nvPr/>
        </p:nvSpPr>
        <p:spPr>
          <a:xfrm>
            <a:off x="8087196" y="8555439"/>
            <a:ext cx="1377203" cy="646331"/>
          </a:xfrm>
          <a:prstGeom prst="rect">
            <a:avLst/>
          </a:prstGeom>
          <a:noFill/>
          <a:ln>
            <a:noFill/>
          </a:ln>
        </p:spPr>
        <p:txBody>
          <a:bodyPr spcFirstLastPara="1" wrap="square" lIns="0" tIns="0" rIns="0" bIns="0" anchor="t" anchorCtr="0">
            <a:spAutoFit/>
          </a:bodyPr>
          <a:lstStyle/>
          <a:p>
            <a:pPr marL="457200" marR="0" lvl="0" indent="-457200" algn="l" rtl="0">
              <a:lnSpc>
                <a:spcPct val="139995"/>
              </a:lnSpc>
              <a:spcBef>
                <a:spcPts val="0"/>
              </a:spcBef>
              <a:spcAft>
                <a:spcPts val="0"/>
              </a:spcAft>
              <a:buFont typeface="Arial" panose="020B0604020202020204" pitchFamily="34" charset="0"/>
              <a:buChar char="•"/>
            </a:pPr>
            <a:r>
              <a:rPr lang="en-US" sz="3000" dirty="0">
                <a:solidFill>
                  <a:srgbClr val="FFFFFF"/>
                </a:solidFill>
                <a:latin typeface="Montserrat Light"/>
                <a:ea typeface="Montserrat Light"/>
                <a:cs typeface="Montserrat Light"/>
                <a:sym typeface="Montserrat Light"/>
              </a:rPr>
              <a:t>142</a:t>
            </a:r>
            <a:endParaRPr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20DE"/>
        </a:solidFill>
        <a:effectLst/>
      </p:bgPr>
    </p:bg>
    <p:spTree>
      <p:nvGrpSpPr>
        <p:cNvPr id="1" name="Shape 122"/>
        <p:cNvGrpSpPr/>
        <p:nvPr/>
      </p:nvGrpSpPr>
      <p:grpSpPr>
        <a:xfrm>
          <a:off x="0" y="0"/>
          <a:ext cx="0" cy="0"/>
          <a:chOff x="0" y="0"/>
          <a:chExt cx="0" cy="0"/>
        </a:xfrm>
      </p:grpSpPr>
      <p:sp>
        <p:nvSpPr>
          <p:cNvPr id="123" name="Google Shape;123;p13"/>
          <p:cNvSpPr/>
          <p:nvPr/>
        </p:nvSpPr>
        <p:spPr>
          <a:xfrm rot="-7768016">
            <a:off x="10801945" y="-6891748"/>
            <a:ext cx="11317476" cy="13676653"/>
          </a:xfrm>
          <a:custGeom>
            <a:avLst/>
            <a:gdLst/>
            <a:ahLst/>
            <a:cxnLst/>
            <a:rect l="l" t="t" r="r" b="b"/>
            <a:pathLst>
              <a:path w="11317476" h="13676653" extrusionOk="0">
                <a:moveTo>
                  <a:pt x="0" y="0"/>
                </a:moveTo>
                <a:lnTo>
                  <a:pt x="11317476" y="0"/>
                </a:lnTo>
                <a:lnTo>
                  <a:pt x="11317476" y="13676653"/>
                </a:lnTo>
                <a:lnTo>
                  <a:pt x="0" y="13676653"/>
                </a:lnTo>
                <a:lnTo>
                  <a:pt x="0" y="0"/>
                </a:lnTo>
                <a:close/>
              </a:path>
            </a:pathLst>
          </a:custGeom>
          <a:blipFill rotWithShape="1">
            <a:blip r:embed="rId3">
              <a:alphaModFix/>
            </a:blip>
            <a:stretch>
              <a:fillRect l="-622" r="-10574" b="-7796"/>
            </a:stretch>
          </a:blipFill>
          <a:ln>
            <a:noFill/>
          </a:ln>
        </p:spPr>
      </p:sp>
      <p:sp>
        <p:nvSpPr>
          <p:cNvPr id="126" name="Google Shape;126;p13"/>
          <p:cNvSpPr txBox="1"/>
          <p:nvPr/>
        </p:nvSpPr>
        <p:spPr>
          <a:xfrm>
            <a:off x="1562593" y="6864772"/>
            <a:ext cx="15162811" cy="2560701"/>
          </a:xfrm>
          <a:prstGeom prst="rect">
            <a:avLst/>
          </a:prstGeom>
          <a:noFill/>
          <a:ln>
            <a:noFill/>
          </a:ln>
        </p:spPr>
        <p:txBody>
          <a:bodyPr spcFirstLastPara="1" wrap="square" lIns="0" tIns="0" rIns="0" bIns="0" anchor="t" anchorCtr="0">
            <a:spAutoFit/>
          </a:bodyPr>
          <a:lstStyle/>
          <a:p>
            <a:pPr marL="457200" marR="0" lvl="0" indent="-457200" rtl="0">
              <a:lnSpc>
                <a:spcPct val="130000"/>
              </a:lnSpc>
              <a:spcBef>
                <a:spcPts val="0"/>
              </a:spcBef>
              <a:spcAft>
                <a:spcPts val="0"/>
              </a:spcAft>
              <a:buFont typeface="Arial" panose="020B0604020202020204" pitchFamily="34" charset="0"/>
              <a:buChar char="•"/>
            </a:pPr>
            <a:r>
              <a:rPr lang="en-US" sz="3200" dirty="0">
                <a:solidFill>
                  <a:srgbClr val="FFFFFF"/>
                </a:solidFill>
                <a:latin typeface="Arial"/>
                <a:ea typeface="Arial"/>
                <a:cs typeface="Arial"/>
                <a:sym typeface="Arial"/>
              </a:rPr>
              <a:t>Here we will take a frame as an </a:t>
            </a:r>
            <a:r>
              <a:rPr lang="en-US" sz="3200" i="1" dirty="0">
                <a:solidFill>
                  <a:srgbClr val="FFFFFF"/>
                </a:solidFill>
                <a:latin typeface="Arial"/>
                <a:ea typeface="Arial"/>
                <a:cs typeface="Arial"/>
                <a:sym typeface="Arial"/>
              </a:rPr>
              <a:t>input</a:t>
            </a:r>
            <a:r>
              <a:rPr lang="en-US" sz="3200" dirty="0">
                <a:solidFill>
                  <a:srgbClr val="FFFFFF"/>
                </a:solidFill>
                <a:latin typeface="Arial"/>
                <a:ea typeface="Arial"/>
                <a:cs typeface="Arial"/>
                <a:sym typeface="Arial"/>
              </a:rPr>
              <a:t> and the algorithm will determine the age and gender of the individual in the frame. </a:t>
            </a:r>
            <a:r>
              <a:rPr lang="en-US" sz="3200" u="sng" dirty="0">
                <a:solidFill>
                  <a:srgbClr val="FFFFFF"/>
                </a:solidFill>
                <a:latin typeface="Arial"/>
                <a:ea typeface="Arial"/>
                <a:cs typeface="Arial"/>
                <a:sym typeface="Arial"/>
              </a:rPr>
              <a:t>Age</a:t>
            </a:r>
            <a:r>
              <a:rPr lang="en-US" sz="3200" dirty="0">
                <a:solidFill>
                  <a:srgbClr val="FFFFFF"/>
                </a:solidFill>
                <a:latin typeface="Arial"/>
                <a:ea typeface="Arial"/>
                <a:cs typeface="Arial"/>
                <a:sym typeface="Arial"/>
              </a:rPr>
              <a:t> is divided into 8 different ranges [(0-2),(4-6),(8-12),(15-20),(25-32),(38-43),(48-53),(60-100)] and the </a:t>
            </a:r>
            <a:r>
              <a:rPr lang="en-US" sz="3200" i="1" dirty="0">
                <a:solidFill>
                  <a:srgbClr val="FFFFFF"/>
                </a:solidFill>
                <a:latin typeface="Arial"/>
                <a:ea typeface="Arial"/>
                <a:cs typeface="Arial"/>
                <a:sym typeface="Arial"/>
              </a:rPr>
              <a:t>output</a:t>
            </a:r>
            <a:r>
              <a:rPr lang="en-US" sz="3200" dirty="0">
                <a:solidFill>
                  <a:srgbClr val="FFFFFF"/>
                </a:solidFill>
                <a:latin typeface="Arial"/>
                <a:ea typeface="Arial"/>
                <a:cs typeface="Arial"/>
                <a:sym typeface="Arial"/>
              </a:rPr>
              <a:t> age will fall into one of them. While the </a:t>
            </a:r>
            <a:r>
              <a:rPr lang="en-US" sz="3200" u="sng" dirty="0">
                <a:solidFill>
                  <a:srgbClr val="FFFFFF"/>
                </a:solidFill>
                <a:latin typeface="Arial"/>
                <a:ea typeface="Arial"/>
                <a:cs typeface="Arial"/>
                <a:sym typeface="Arial"/>
              </a:rPr>
              <a:t>gender</a:t>
            </a:r>
            <a:r>
              <a:rPr lang="en-US" sz="3200" dirty="0">
                <a:solidFill>
                  <a:srgbClr val="FFFFFF"/>
                </a:solidFill>
                <a:latin typeface="Arial"/>
                <a:ea typeface="Arial"/>
                <a:cs typeface="Arial"/>
                <a:sym typeface="Arial"/>
              </a:rPr>
              <a:t> will be either male or female.</a:t>
            </a:r>
            <a:endParaRPr sz="1200" dirty="0"/>
          </a:p>
        </p:txBody>
      </p:sp>
      <p:sp>
        <p:nvSpPr>
          <p:cNvPr id="127" name="Google Shape;127;p13"/>
          <p:cNvSpPr/>
          <p:nvPr/>
        </p:nvSpPr>
        <p:spPr>
          <a:xfrm rot="-7768016">
            <a:off x="-5972353" y="5567496"/>
            <a:ext cx="8728113" cy="12454715"/>
          </a:xfrm>
          <a:custGeom>
            <a:avLst/>
            <a:gdLst/>
            <a:ahLst/>
            <a:cxnLst/>
            <a:rect l="l" t="t" r="r" b="b"/>
            <a:pathLst>
              <a:path w="8728113" h="12454715" extrusionOk="0">
                <a:moveTo>
                  <a:pt x="0" y="0"/>
                </a:moveTo>
                <a:lnTo>
                  <a:pt x="8728112" y="0"/>
                </a:lnTo>
                <a:lnTo>
                  <a:pt x="8728112" y="12454714"/>
                </a:lnTo>
                <a:lnTo>
                  <a:pt x="0" y="12454714"/>
                </a:lnTo>
                <a:lnTo>
                  <a:pt x="0" y="0"/>
                </a:lnTo>
                <a:close/>
              </a:path>
            </a:pathLst>
          </a:custGeom>
          <a:blipFill rotWithShape="1">
            <a:blip r:embed="rId3">
              <a:alphaModFix/>
            </a:blip>
            <a:stretch>
              <a:fillRect l="-10902" r="-10902"/>
            </a:stretch>
          </a:blipFill>
          <a:ln>
            <a:noFill/>
          </a:ln>
        </p:spPr>
      </p:sp>
      <p:pic>
        <p:nvPicPr>
          <p:cNvPr id="3" name="Picture 2">
            <a:extLst>
              <a:ext uri="{FF2B5EF4-FFF2-40B4-BE49-F238E27FC236}">
                <a16:creationId xmlns:a16="http://schemas.microsoft.com/office/drawing/2014/main" id="{5DD9FB1A-E8EE-C57E-5071-C16EC1F8F0FF}"/>
              </a:ext>
            </a:extLst>
          </p:cNvPr>
          <p:cNvPicPr>
            <a:picLocks noChangeAspect="1"/>
          </p:cNvPicPr>
          <p:nvPr/>
        </p:nvPicPr>
        <p:blipFill>
          <a:blip r:embed="rId4"/>
          <a:stretch>
            <a:fillRect/>
          </a:stretch>
        </p:blipFill>
        <p:spPr>
          <a:xfrm>
            <a:off x="3453489" y="420616"/>
            <a:ext cx="11381021" cy="6126351"/>
          </a:xfrm>
          <a:prstGeom prst="rect">
            <a:avLst/>
          </a:prstGeom>
        </p:spPr>
      </p:pic>
      <p:grpSp>
        <p:nvGrpSpPr>
          <p:cNvPr id="128" name="Google Shape;128;p13"/>
          <p:cNvGrpSpPr/>
          <p:nvPr/>
        </p:nvGrpSpPr>
        <p:grpSpPr>
          <a:xfrm rot="5474817">
            <a:off x="2932785" y="646002"/>
            <a:ext cx="1041406" cy="1041406"/>
            <a:chOff x="0" y="0"/>
            <a:chExt cx="812800" cy="812800"/>
          </a:xfrm>
        </p:grpSpPr>
        <p:sp>
          <p:nvSpPr>
            <p:cNvPr id="129" name="Google Shape;129;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1" name="Google Shape;131;p13"/>
          <p:cNvGrpSpPr/>
          <p:nvPr/>
        </p:nvGrpSpPr>
        <p:grpSpPr>
          <a:xfrm rot="5474817">
            <a:off x="14415695" y="5338102"/>
            <a:ext cx="837628" cy="919861"/>
            <a:chOff x="0" y="0"/>
            <a:chExt cx="812800" cy="812800"/>
          </a:xfrm>
        </p:grpSpPr>
        <p:sp>
          <p:nvSpPr>
            <p:cNvPr id="132" name="Google Shape;132;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 name="Picture 1" descr="Logo, company name&#10;&#10;Description automatically generated">
            <a:extLst>
              <a:ext uri="{FF2B5EF4-FFF2-40B4-BE49-F238E27FC236}">
                <a16:creationId xmlns:a16="http://schemas.microsoft.com/office/drawing/2014/main" id="{019FE842-FAD9-50D2-D87A-7B79235C7407}"/>
              </a:ext>
            </a:extLst>
          </p:cNvPr>
          <p:cNvPicPr>
            <a:picLocks noChangeAspect="1"/>
          </p:cNvPicPr>
          <p:nvPr/>
        </p:nvPicPr>
        <p:blipFill>
          <a:blip r:embed="rId5"/>
          <a:stretch>
            <a:fillRect/>
          </a:stretch>
        </p:blipFill>
        <p:spPr>
          <a:xfrm>
            <a:off x="16020557" y="0"/>
            <a:ext cx="2257029" cy="528810"/>
          </a:xfrm>
          <a:prstGeom prst="rect">
            <a:avLst/>
          </a:prstGeom>
        </p:spPr>
      </p:pic>
      <p:pic>
        <p:nvPicPr>
          <p:cNvPr id="4" name="Picture 3">
            <a:extLst>
              <a:ext uri="{FF2B5EF4-FFF2-40B4-BE49-F238E27FC236}">
                <a16:creationId xmlns:a16="http://schemas.microsoft.com/office/drawing/2014/main" id="{F467454E-8085-5D0F-8257-EEB7A215EFA6}"/>
              </a:ext>
            </a:extLst>
          </p:cNvPr>
          <p:cNvPicPr>
            <a:picLocks noChangeAspect="1"/>
          </p:cNvPicPr>
          <p:nvPr/>
        </p:nvPicPr>
        <p:blipFill>
          <a:blip r:embed="rId6"/>
          <a:stretch>
            <a:fillRect/>
          </a:stretch>
        </p:blipFill>
        <p:spPr>
          <a:xfrm>
            <a:off x="44450" y="69850"/>
            <a:ext cx="752475" cy="781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20DE"/>
        </a:solidFill>
        <a:effectLst/>
      </p:bgPr>
    </p:bg>
    <p:spTree>
      <p:nvGrpSpPr>
        <p:cNvPr id="1" name="Shape 380"/>
        <p:cNvGrpSpPr/>
        <p:nvPr/>
      </p:nvGrpSpPr>
      <p:grpSpPr>
        <a:xfrm>
          <a:off x="0" y="0"/>
          <a:ext cx="0" cy="0"/>
          <a:chOff x="0" y="0"/>
          <a:chExt cx="0" cy="0"/>
        </a:xfrm>
      </p:grpSpPr>
      <p:sp>
        <p:nvSpPr>
          <p:cNvPr id="381" name="Google Shape;381;p23"/>
          <p:cNvSpPr txBox="1"/>
          <p:nvPr/>
        </p:nvSpPr>
        <p:spPr>
          <a:xfrm>
            <a:off x="2840998" y="1335273"/>
            <a:ext cx="16230600"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a:solidFill>
                  <a:srgbClr val="2CD9CB"/>
                </a:solidFill>
                <a:latin typeface="Russo One"/>
                <a:ea typeface="Russo One"/>
                <a:cs typeface="Russo One"/>
                <a:sym typeface="Russo One"/>
              </a:rPr>
              <a:t>Applications</a:t>
            </a:r>
            <a:endParaRPr dirty="0"/>
          </a:p>
        </p:txBody>
      </p:sp>
      <p:grpSp>
        <p:nvGrpSpPr>
          <p:cNvPr id="383" name="Google Shape;383;p23"/>
          <p:cNvGrpSpPr/>
          <p:nvPr/>
        </p:nvGrpSpPr>
        <p:grpSpPr>
          <a:xfrm>
            <a:off x="2230963" y="5652894"/>
            <a:ext cx="13792594" cy="45719"/>
            <a:chOff x="65" y="25400"/>
            <a:chExt cx="16685787" cy="69936"/>
          </a:xfrm>
        </p:grpSpPr>
        <p:cxnSp>
          <p:nvCxnSpPr>
            <p:cNvPr id="384" name="Google Shape;384;p23"/>
            <p:cNvCxnSpPr/>
            <p:nvPr/>
          </p:nvCxnSpPr>
          <p:spPr>
            <a:xfrm flipH="1">
              <a:off x="65" y="85768"/>
              <a:ext cx="3734543" cy="9568"/>
            </a:xfrm>
            <a:prstGeom prst="straightConnector1">
              <a:avLst/>
            </a:prstGeom>
            <a:noFill/>
            <a:ln w="50800" cap="flat" cmpd="sng">
              <a:solidFill>
                <a:srgbClr val="2CD9CB"/>
              </a:solidFill>
              <a:prstDash val="solid"/>
              <a:round/>
              <a:headEnd type="none" w="sm" len="sm"/>
              <a:tailEnd type="none" w="sm" len="sm"/>
            </a:ln>
          </p:spPr>
        </p:cxnSp>
        <p:cxnSp>
          <p:nvCxnSpPr>
            <p:cNvPr id="385" name="Google Shape;385;p23"/>
            <p:cNvCxnSpPr/>
            <p:nvPr/>
          </p:nvCxnSpPr>
          <p:spPr>
            <a:xfrm flipH="1">
              <a:off x="6475687" y="25400"/>
              <a:ext cx="3734543" cy="9568"/>
            </a:xfrm>
            <a:prstGeom prst="straightConnector1">
              <a:avLst/>
            </a:prstGeom>
            <a:noFill/>
            <a:ln w="50800" cap="flat" cmpd="sng">
              <a:solidFill>
                <a:srgbClr val="2CD9CB"/>
              </a:solidFill>
              <a:prstDash val="solid"/>
              <a:round/>
              <a:headEnd type="none" w="sm" len="sm"/>
              <a:tailEnd type="none" w="sm" len="sm"/>
            </a:ln>
          </p:spPr>
        </p:cxnSp>
        <p:cxnSp>
          <p:nvCxnSpPr>
            <p:cNvPr id="386" name="Google Shape;386;p23"/>
            <p:cNvCxnSpPr/>
            <p:nvPr/>
          </p:nvCxnSpPr>
          <p:spPr>
            <a:xfrm flipH="1">
              <a:off x="12951309" y="25400"/>
              <a:ext cx="3734543" cy="9568"/>
            </a:xfrm>
            <a:prstGeom prst="straightConnector1">
              <a:avLst/>
            </a:prstGeom>
            <a:noFill/>
            <a:ln w="50800" cap="flat" cmpd="sng">
              <a:solidFill>
                <a:srgbClr val="2CD9CB"/>
              </a:solidFill>
              <a:prstDash val="solid"/>
              <a:round/>
              <a:headEnd type="none" w="sm" len="sm"/>
              <a:tailEnd type="none" w="sm" len="sm"/>
            </a:ln>
          </p:spPr>
        </p:cxnSp>
      </p:grpSp>
      <p:sp>
        <p:nvSpPr>
          <p:cNvPr id="391" name="Google Shape;391;p23"/>
          <p:cNvSpPr/>
          <p:nvPr/>
        </p:nvSpPr>
        <p:spPr>
          <a:xfrm rot="-7768016">
            <a:off x="16360385" y="-6856787"/>
            <a:ext cx="8728113" cy="12454715"/>
          </a:xfrm>
          <a:custGeom>
            <a:avLst/>
            <a:gdLst/>
            <a:ahLst/>
            <a:cxnLst/>
            <a:rect l="l" t="t" r="r" b="b"/>
            <a:pathLst>
              <a:path w="8728113" h="12454715" extrusionOk="0">
                <a:moveTo>
                  <a:pt x="0" y="0"/>
                </a:moveTo>
                <a:lnTo>
                  <a:pt x="8728113" y="0"/>
                </a:lnTo>
                <a:lnTo>
                  <a:pt x="8728113" y="12454715"/>
                </a:lnTo>
                <a:lnTo>
                  <a:pt x="0" y="12454715"/>
                </a:lnTo>
                <a:lnTo>
                  <a:pt x="0" y="0"/>
                </a:lnTo>
                <a:close/>
              </a:path>
            </a:pathLst>
          </a:custGeom>
          <a:blipFill rotWithShape="1">
            <a:blip r:embed="rId3">
              <a:alphaModFix/>
            </a:blip>
            <a:stretch>
              <a:fillRect l="-10902" r="-10902"/>
            </a:stretch>
          </a:blipFill>
          <a:ln>
            <a:noFill/>
          </a:ln>
        </p:spPr>
      </p:sp>
      <p:sp>
        <p:nvSpPr>
          <p:cNvPr id="392" name="Google Shape;392;p23"/>
          <p:cNvSpPr/>
          <p:nvPr/>
        </p:nvSpPr>
        <p:spPr>
          <a:xfrm rot="-7768016">
            <a:off x="-5972353" y="5567496"/>
            <a:ext cx="8728113" cy="12454715"/>
          </a:xfrm>
          <a:custGeom>
            <a:avLst/>
            <a:gdLst/>
            <a:ahLst/>
            <a:cxnLst/>
            <a:rect l="l" t="t" r="r" b="b"/>
            <a:pathLst>
              <a:path w="8728113" h="12454715" extrusionOk="0">
                <a:moveTo>
                  <a:pt x="0" y="0"/>
                </a:moveTo>
                <a:lnTo>
                  <a:pt x="8728112" y="0"/>
                </a:lnTo>
                <a:lnTo>
                  <a:pt x="8728112" y="12454714"/>
                </a:lnTo>
                <a:lnTo>
                  <a:pt x="0" y="12454714"/>
                </a:lnTo>
                <a:lnTo>
                  <a:pt x="0" y="0"/>
                </a:lnTo>
                <a:close/>
              </a:path>
            </a:pathLst>
          </a:custGeom>
          <a:blipFill rotWithShape="1">
            <a:blip r:embed="rId3">
              <a:alphaModFix/>
            </a:blip>
            <a:stretch>
              <a:fillRect l="-10902" r="-10902"/>
            </a:stretch>
          </a:blipFill>
          <a:ln>
            <a:noFill/>
          </a:ln>
        </p:spPr>
      </p:sp>
      <p:grpSp>
        <p:nvGrpSpPr>
          <p:cNvPr id="9" name="Google Shape;270;p19">
            <a:extLst>
              <a:ext uri="{FF2B5EF4-FFF2-40B4-BE49-F238E27FC236}">
                <a16:creationId xmlns:a16="http://schemas.microsoft.com/office/drawing/2014/main" id="{14DA4CAB-2B23-8398-ECA3-FEFAA8FBCCCC}"/>
              </a:ext>
            </a:extLst>
          </p:cNvPr>
          <p:cNvGrpSpPr/>
          <p:nvPr/>
        </p:nvGrpSpPr>
        <p:grpSpPr>
          <a:xfrm>
            <a:off x="1905037" y="4467228"/>
            <a:ext cx="15397908" cy="2978602"/>
            <a:chOff x="242735" y="0"/>
            <a:chExt cx="20530544" cy="2508653"/>
          </a:xfrm>
        </p:grpSpPr>
        <p:sp>
          <p:nvSpPr>
            <p:cNvPr id="10" name="Google Shape;271;p19">
              <a:extLst>
                <a:ext uri="{FF2B5EF4-FFF2-40B4-BE49-F238E27FC236}">
                  <a16:creationId xmlns:a16="http://schemas.microsoft.com/office/drawing/2014/main" id="{36B5D7C2-1263-788B-2B2E-EEFEBF8D2034}"/>
                </a:ext>
              </a:extLst>
            </p:cNvPr>
            <p:cNvSpPr txBox="1"/>
            <p:nvPr/>
          </p:nvSpPr>
          <p:spPr>
            <a:xfrm>
              <a:off x="986698" y="0"/>
              <a:ext cx="5487628" cy="82949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u="none" dirty="0">
                  <a:solidFill>
                    <a:srgbClr val="2CD9CB"/>
                  </a:solidFill>
                  <a:latin typeface="Montserrat"/>
                  <a:ea typeface="Montserrat"/>
                  <a:cs typeface="Montserrat"/>
                  <a:sym typeface="Montserrat"/>
                </a:rPr>
                <a:t>Security &amp; Surveillance</a:t>
              </a:r>
              <a:endParaRPr dirty="0"/>
            </a:p>
          </p:txBody>
        </p:sp>
        <p:sp>
          <p:nvSpPr>
            <p:cNvPr id="11" name="Google Shape;272;p19">
              <a:extLst>
                <a:ext uri="{FF2B5EF4-FFF2-40B4-BE49-F238E27FC236}">
                  <a16:creationId xmlns:a16="http://schemas.microsoft.com/office/drawing/2014/main" id="{04402312-40D6-FB3D-B791-CCC3363CCFEA}"/>
                </a:ext>
              </a:extLst>
            </p:cNvPr>
            <p:cNvSpPr txBox="1"/>
            <p:nvPr/>
          </p:nvSpPr>
          <p:spPr>
            <a:xfrm>
              <a:off x="986698" y="1524109"/>
              <a:ext cx="4862211" cy="98454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399" dirty="0">
                  <a:solidFill>
                    <a:srgbClr val="FFFFFF"/>
                  </a:solidFill>
                  <a:latin typeface="Arial"/>
                  <a:ea typeface="Arial"/>
                  <a:cs typeface="Arial"/>
                  <a:sym typeface="Arial"/>
                </a:rPr>
                <a:t>Enhance security through facial recognition</a:t>
              </a:r>
              <a:endParaRPr dirty="0"/>
            </a:p>
          </p:txBody>
        </p:sp>
        <p:sp>
          <p:nvSpPr>
            <p:cNvPr id="23" name="Google Shape;274;p19">
              <a:extLst>
                <a:ext uri="{FF2B5EF4-FFF2-40B4-BE49-F238E27FC236}">
                  <a16:creationId xmlns:a16="http://schemas.microsoft.com/office/drawing/2014/main" id="{99AFC688-79A4-94DC-F403-C59F264A9F1F}"/>
                </a:ext>
              </a:extLst>
            </p:cNvPr>
            <p:cNvSpPr/>
            <p:nvPr/>
          </p:nvSpPr>
          <p:spPr>
            <a:xfrm rot="5474817">
              <a:off x="348718" y="-97988"/>
              <a:ext cx="217898" cy="42986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6;p19">
              <a:extLst>
                <a:ext uri="{FF2B5EF4-FFF2-40B4-BE49-F238E27FC236}">
                  <a16:creationId xmlns:a16="http://schemas.microsoft.com/office/drawing/2014/main" id="{A214824E-266D-F38A-3C06-3828F4E5EE35}"/>
                </a:ext>
              </a:extLst>
            </p:cNvPr>
            <p:cNvSpPr txBox="1"/>
            <p:nvPr/>
          </p:nvSpPr>
          <p:spPr>
            <a:xfrm>
              <a:off x="7805253" y="0"/>
              <a:ext cx="5487628" cy="131318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solidFill>
                    <a:srgbClr val="2CD9CB"/>
                  </a:solidFill>
                  <a:latin typeface="Montserrat"/>
                  <a:sym typeface="Montserrat"/>
                </a:rPr>
                <a:t>Marketing Intelligence</a:t>
              </a:r>
              <a:endParaRPr dirty="0"/>
            </a:p>
          </p:txBody>
        </p:sp>
        <p:sp>
          <p:nvSpPr>
            <p:cNvPr id="14" name="Google Shape;277;p19">
              <a:extLst>
                <a:ext uri="{FF2B5EF4-FFF2-40B4-BE49-F238E27FC236}">
                  <a16:creationId xmlns:a16="http://schemas.microsoft.com/office/drawing/2014/main" id="{E4BDA01F-CD53-51EC-63BF-2C38878D16FF}"/>
                </a:ext>
              </a:extLst>
            </p:cNvPr>
            <p:cNvSpPr txBox="1"/>
            <p:nvPr/>
          </p:nvSpPr>
          <p:spPr>
            <a:xfrm>
              <a:off x="7805252" y="1524109"/>
              <a:ext cx="4897074" cy="98454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399" dirty="0">
                  <a:solidFill>
                    <a:srgbClr val="FFFFFF"/>
                  </a:solidFill>
                  <a:latin typeface="Arial"/>
                  <a:ea typeface="Arial"/>
                  <a:cs typeface="Arial"/>
                  <a:sym typeface="Arial"/>
                </a:rPr>
                <a:t>Targeted Advertising based on gender detection</a:t>
              </a:r>
              <a:endParaRPr dirty="0"/>
            </a:p>
          </p:txBody>
        </p:sp>
        <p:sp>
          <p:nvSpPr>
            <p:cNvPr id="21" name="Google Shape;279;p19">
              <a:extLst>
                <a:ext uri="{FF2B5EF4-FFF2-40B4-BE49-F238E27FC236}">
                  <a16:creationId xmlns:a16="http://schemas.microsoft.com/office/drawing/2014/main" id="{C4BC61C2-515C-3FB0-EB7A-4C70F556EB95}"/>
                </a:ext>
              </a:extLst>
            </p:cNvPr>
            <p:cNvSpPr/>
            <p:nvPr/>
          </p:nvSpPr>
          <p:spPr>
            <a:xfrm rot="5474817">
              <a:off x="7155277" y="-102310"/>
              <a:ext cx="217898" cy="42986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1;p19">
              <a:extLst>
                <a:ext uri="{FF2B5EF4-FFF2-40B4-BE49-F238E27FC236}">
                  <a16:creationId xmlns:a16="http://schemas.microsoft.com/office/drawing/2014/main" id="{889CFF72-4581-7937-FB3B-B205F9E002CE}"/>
                </a:ext>
              </a:extLst>
            </p:cNvPr>
            <p:cNvSpPr txBox="1"/>
            <p:nvPr/>
          </p:nvSpPr>
          <p:spPr>
            <a:xfrm>
              <a:off x="14623807" y="0"/>
              <a:ext cx="5487628" cy="131318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u="none" dirty="0">
                  <a:solidFill>
                    <a:srgbClr val="2CD9CB"/>
                  </a:solidFill>
                  <a:latin typeface="Montserrat"/>
                  <a:ea typeface="Montserrat"/>
                  <a:cs typeface="Montserrat"/>
                  <a:sym typeface="Montserrat"/>
                </a:rPr>
                <a:t>Human-Computer Interaction</a:t>
              </a:r>
              <a:endParaRPr dirty="0"/>
            </a:p>
          </p:txBody>
        </p:sp>
        <p:sp>
          <p:nvSpPr>
            <p:cNvPr id="17" name="Google Shape;282;p19">
              <a:extLst>
                <a:ext uri="{FF2B5EF4-FFF2-40B4-BE49-F238E27FC236}">
                  <a16:creationId xmlns:a16="http://schemas.microsoft.com/office/drawing/2014/main" id="{57755EB2-2FE0-A03E-B178-81186B84ECF7}"/>
                </a:ext>
              </a:extLst>
            </p:cNvPr>
            <p:cNvSpPr txBox="1"/>
            <p:nvPr/>
          </p:nvSpPr>
          <p:spPr>
            <a:xfrm>
              <a:off x="14623807" y="1524110"/>
              <a:ext cx="6149472" cy="9845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399" dirty="0">
                  <a:solidFill>
                    <a:srgbClr val="FFFFFF"/>
                  </a:solidFill>
                  <a:latin typeface="Arial"/>
                  <a:ea typeface="Arial"/>
                  <a:cs typeface="Arial"/>
                  <a:sym typeface="Arial"/>
                </a:rPr>
                <a:t>Improving user interfaces through personalized interactions</a:t>
              </a:r>
              <a:endParaRPr dirty="0"/>
            </a:p>
          </p:txBody>
        </p:sp>
        <p:sp>
          <p:nvSpPr>
            <p:cNvPr id="19" name="Google Shape;284;p19">
              <a:extLst>
                <a:ext uri="{FF2B5EF4-FFF2-40B4-BE49-F238E27FC236}">
                  <a16:creationId xmlns:a16="http://schemas.microsoft.com/office/drawing/2014/main" id="{5806E3C1-3348-AA2E-9A09-539C8A46F2B9}"/>
                </a:ext>
              </a:extLst>
            </p:cNvPr>
            <p:cNvSpPr/>
            <p:nvPr/>
          </p:nvSpPr>
          <p:spPr>
            <a:xfrm rot="5474817">
              <a:off x="13973239" y="-105445"/>
              <a:ext cx="217898" cy="42986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Logo, company name&#10;&#10;Description automatically generated">
            <a:extLst>
              <a:ext uri="{FF2B5EF4-FFF2-40B4-BE49-F238E27FC236}">
                <a16:creationId xmlns:a16="http://schemas.microsoft.com/office/drawing/2014/main" id="{D46A578B-2F7F-26EF-0799-11C9CE181C3B}"/>
              </a:ext>
            </a:extLst>
          </p:cNvPr>
          <p:cNvPicPr>
            <a:picLocks noChangeAspect="1"/>
          </p:cNvPicPr>
          <p:nvPr/>
        </p:nvPicPr>
        <p:blipFill>
          <a:blip r:embed="rId4"/>
          <a:stretch>
            <a:fillRect/>
          </a:stretch>
        </p:blipFill>
        <p:spPr>
          <a:xfrm>
            <a:off x="16020557" y="0"/>
            <a:ext cx="2257029" cy="528810"/>
          </a:xfrm>
          <a:prstGeom prst="rect">
            <a:avLst/>
          </a:prstGeom>
        </p:spPr>
      </p:pic>
      <p:pic>
        <p:nvPicPr>
          <p:cNvPr id="3" name="Picture 2">
            <a:extLst>
              <a:ext uri="{FF2B5EF4-FFF2-40B4-BE49-F238E27FC236}">
                <a16:creationId xmlns:a16="http://schemas.microsoft.com/office/drawing/2014/main" id="{B8222AB1-CA3E-116B-6ECC-0B542173F508}"/>
              </a:ext>
            </a:extLst>
          </p:cNvPr>
          <p:cNvPicPr>
            <a:picLocks noChangeAspect="1"/>
          </p:cNvPicPr>
          <p:nvPr/>
        </p:nvPicPr>
        <p:blipFill>
          <a:blip r:embed="rId5"/>
          <a:stretch>
            <a:fillRect/>
          </a:stretch>
        </p:blipFill>
        <p:spPr>
          <a:xfrm>
            <a:off x="44450" y="69850"/>
            <a:ext cx="752475" cy="7810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92AB9"/>
            </a:gs>
            <a:gs pos="100000">
              <a:srgbClr val="0920DE"/>
            </a:gs>
          </a:gsLst>
          <a:lin ang="5400000" scaled="0"/>
        </a:gradFill>
        <a:effectLst/>
      </p:bgPr>
    </p:bg>
    <p:spTree>
      <p:nvGrpSpPr>
        <p:cNvPr id="1" name="Shape 192"/>
        <p:cNvGrpSpPr/>
        <p:nvPr/>
      </p:nvGrpSpPr>
      <p:grpSpPr>
        <a:xfrm>
          <a:off x="0" y="0"/>
          <a:ext cx="0" cy="0"/>
          <a:chOff x="0" y="0"/>
          <a:chExt cx="0" cy="0"/>
        </a:xfrm>
      </p:grpSpPr>
      <p:sp>
        <p:nvSpPr>
          <p:cNvPr id="193" name="Google Shape;193;p16"/>
          <p:cNvSpPr txBox="1"/>
          <p:nvPr/>
        </p:nvSpPr>
        <p:spPr>
          <a:xfrm>
            <a:off x="2408996" y="2118953"/>
            <a:ext cx="8694433"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2CD9CB"/>
                </a:solidFill>
                <a:latin typeface="Russo One"/>
                <a:ea typeface="Russo One"/>
                <a:cs typeface="Russo One"/>
                <a:sym typeface="Russo One"/>
              </a:rPr>
              <a:t>Future Scopes</a:t>
            </a:r>
            <a:endParaRPr dirty="0"/>
          </a:p>
        </p:txBody>
      </p:sp>
      <p:sp>
        <p:nvSpPr>
          <p:cNvPr id="194" name="Google Shape;194;p16"/>
          <p:cNvSpPr/>
          <p:nvPr/>
        </p:nvSpPr>
        <p:spPr>
          <a:xfrm rot="-7768016">
            <a:off x="12895244" y="-4697289"/>
            <a:ext cx="8728113" cy="12454715"/>
          </a:xfrm>
          <a:custGeom>
            <a:avLst/>
            <a:gdLst/>
            <a:ahLst/>
            <a:cxnLst/>
            <a:rect l="l" t="t" r="r" b="b"/>
            <a:pathLst>
              <a:path w="8728113" h="12454715" extrusionOk="0">
                <a:moveTo>
                  <a:pt x="0" y="0"/>
                </a:moveTo>
                <a:lnTo>
                  <a:pt x="8728112" y="0"/>
                </a:lnTo>
                <a:lnTo>
                  <a:pt x="8728112" y="12454715"/>
                </a:lnTo>
                <a:lnTo>
                  <a:pt x="0" y="12454715"/>
                </a:lnTo>
                <a:lnTo>
                  <a:pt x="0" y="0"/>
                </a:lnTo>
                <a:close/>
              </a:path>
            </a:pathLst>
          </a:custGeom>
          <a:blipFill rotWithShape="1">
            <a:blip r:embed="rId3">
              <a:alphaModFix/>
            </a:blip>
            <a:stretch>
              <a:fillRect l="-10902" r="-10902"/>
            </a:stretch>
          </a:blipFill>
          <a:ln>
            <a:noFill/>
          </a:ln>
        </p:spPr>
      </p:sp>
      <p:sp>
        <p:nvSpPr>
          <p:cNvPr id="195" name="Google Shape;195;p16"/>
          <p:cNvSpPr/>
          <p:nvPr/>
        </p:nvSpPr>
        <p:spPr>
          <a:xfrm rot="-7584144">
            <a:off x="-5070131" y="7592766"/>
            <a:ext cx="13630807" cy="8229600"/>
          </a:xfrm>
          <a:custGeom>
            <a:avLst/>
            <a:gdLst/>
            <a:ahLst/>
            <a:cxnLst/>
            <a:rect l="l" t="t" r="r" b="b"/>
            <a:pathLst>
              <a:path w="13630807" h="8229600" extrusionOk="0">
                <a:moveTo>
                  <a:pt x="0" y="0"/>
                </a:moveTo>
                <a:lnTo>
                  <a:pt x="13630807" y="0"/>
                </a:lnTo>
                <a:lnTo>
                  <a:pt x="13630807" y="8229600"/>
                </a:lnTo>
                <a:lnTo>
                  <a:pt x="0" y="8229600"/>
                </a:lnTo>
                <a:lnTo>
                  <a:pt x="0" y="0"/>
                </a:lnTo>
                <a:close/>
              </a:path>
            </a:pathLst>
          </a:custGeom>
          <a:blipFill rotWithShape="1">
            <a:blip r:embed="rId4">
              <a:alphaModFix/>
            </a:blip>
            <a:stretch>
              <a:fillRect/>
            </a:stretch>
          </a:blipFill>
          <a:ln>
            <a:noFill/>
          </a:ln>
        </p:spPr>
      </p:sp>
      <p:grpSp>
        <p:nvGrpSpPr>
          <p:cNvPr id="196" name="Google Shape;196;p16"/>
          <p:cNvGrpSpPr/>
          <p:nvPr/>
        </p:nvGrpSpPr>
        <p:grpSpPr>
          <a:xfrm rot="5474817">
            <a:off x="832597" y="8098439"/>
            <a:ext cx="571317" cy="571317"/>
            <a:chOff x="0" y="0"/>
            <a:chExt cx="812800" cy="812800"/>
          </a:xfrm>
        </p:grpSpPr>
        <p:sp>
          <p:nvSpPr>
            <p:cNvPr id="197" name="Google Shape;19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16"/>
          <p:cNvSpPr txBox="1"/>
          <p:nvPr/>
        </p:nvSpPr>
        <p:spPr>
          <a:xfrm>
            <a:off x="2408995" y="4158300"/>
            <a:ext cx="12770045" cy="4431983"/>
          </a:xfrm>
          <a:prstGeom prst="rect">
            <a:avLst/>
          </a:prstGeom>
          <a:noFill/>
          <a:ln>
            <a:noFill/>
          </a:ln>
        </p:spPr>
        <p:txBody>
          <a:bodyPr spcFirstLastPara="1" wrap="square" lIns="0" tIns="0" rIns="0" bIns="0" anchor="t" anchorCtr="0">
            <a:spAutoFit/>
          </a:bodyPr>
          <a:lstStyle/>
          <a:p>
            <a:pPr marL="457200" marR="0" lvl="0" indent="-457200" algn="l" rtl="0">
              <a:lnSpc>
                <a:spcPct val="100000"/>
              </a:lnSpc>
              <a:spcBef>
                <a:spcPts val="0"/>
              </a:spcBef>
              <a:spcAft>
                <a:spcPts val="0"/>
              </a:spcAft>
              <a:buFont typeface="Arial" panose="020B0604020202020204" pitchFamily="34" charset="0"/>
              <a:buChar char="•"/>
            </a:pPr>
            <a:r>
              <a:rPr lang="en-US" sz="3200" dirty="0">
                <a:solidFill>
                  <a:srgbClr val="FFFFFF"/>
                </a:solidFill>
                <a:latin typeface="Montserrat"/>
                <a:sym typeface="Montserrat"/>
              </a:rPr>
              <a:t>To improve the accuracy, a dataset with more number of images can be provided.</a:t>
            </a:r>
          </a:p>
          <a:p>
            <a:pPr marL="457200" marR="0" lvl="0" indent="-457200" algn="l" rtl="0">
              <a:lnSpc>
                <a:spcPct val="100000"/>
              </a:lnSpc>
              <a:spcBef>
                <a:spcPts val="0"/>
              </a:spcBef>
              <a:spcAft>
                <a:spcPts val="0"/>
              </a:spcAft>
              <a:buFont typeface="Arial" panose="020B0604020202020204" pitchFamily="34" charset="0"/>
              <a:buChar char="•"/>
            </a:pPr>
            <a:r>
              <a:rPr lang="en-US" sz="3200" dirty="0">
                <a:solidFill>
                  <a:srgbClr val="FFFFFF"/>
                </a:solidFill>
                <a:latin typeface="Montserrat"/>
                <a:sym typeface="Montserrat"/>
              </a:rPr>
              <a:t>Algorithm can be improved to an extent where it can be able to process and output the desired result on images with disturbances like lack of clarity, different angles, accessories worn on the face.</a:t>
            </a:r>
          </a:p>
          <a:p>
            <a:pPr marL="457200" marR="0" lvl="0" indent="-457200" algn="l" rtl="0">
              <a:lnSpc>
                <a:spcPct val="100000"/>
              </a:lnSpc>
              <a:spcBef>
                <a:spcPts val="0"/>
              </a:spcBef>
              <a:spcAft>
                <a:spcPts val="0"/>
              </a:spcAft>
              <a:buFont typeface="Arial" panose="020B0604020202020204" pitchFamily="34" charset="0"/>
              <a:buChar char="•"/>
            </a:pPr>
            <a:r>
              <a:rPr lang="en-US" sz="3200" i="1" dirty="0">
                <a:solidFill>
                  <a:srgbClr val="FFFFFF"/>
                </a:solidFill>
                <a:latin typeface="Montserrat"/>
                <a:sym typeface="Montserrat"/>
              </a:rPr>
              <a:t>Example</a:t>
            </a:r>
            <a:r>
              <a:rPr lang="en-US" sz="3200" dirty="0">
                <a:solidFill>
                  <a:srgbClr val="FFFFFF"/>
                </a:solidFill>
                <a:latin typeface="Montserrat"/>
                <a:sym typeface="Montserrat"/>
              </a:rPr>
              <a:t>: If a person is wearing sunglasses or has makeup on the face, the algorithm should be able to give the desired result.</a:t>
            </a:r>
          </a:p>
        </p:txBody>
      </p:sp>
      <p:pic>
        <p:nvPicPr>
          <p:cNvPr id="2" name="Picture 1" descr="Logo, company name&#10;&#10;Description automatically generated">
            <a:extLst>
              <a:ext uri="{FF2B5EF4-FFF2-40B4-BE49-F238E27FC236}">
                <a16:creationId xmlns:a16="http://schemas.microsoft.com/office/drawing/2014/main" id="{24C0DE57-1CB5-166F-76C2-9105885245A3}"/>
              </a:ext>
            </a:extLst>
          </p:cNvPr>
          <p:cNvPicPr>
            <a:picLocks noChangeAspect="1"/>
          </p:cNvPicPr>
          <p:nvPr/>
        </p:nvPicPr>
        <p:blipFill>
          <a:blip r:embed="rId5"/>
          <a:stretch>
            <a:fillRect/>
          </a:stretch>
        </p:blipFill>
        <p:spPr>
          <a:xfrm>
            <a:off x="16020557" y="0"/>
            <a:ext cx="2257029" cy="528810"/>
          </a:xfrm>
          <a:prstGeom prst="rect">
            <a:avLst/>
          </a:prstGeom>
        </p:spPr>
      </p:pic>
      <p:pic>
        <p:nvPicPr>
          <p:cNvPr id="3" name="Picture 2">
            <a:extLst>
              <a:ext uri="{FF2B5EF4-FFF2-40B4-BE49-F238E27FC236}">
                <a16:creationId xmlns:a16="http://schemas.microsoft.com/office/drawing/2014/main" id="{122575C5-A4B5-B7DA-A8BB-FA3EFE63E7FB}"/>
              </a:ext>
            </a:extLst>
          </p:cNvPr>
          <p:cNvPicPr>
            <a:picLocks noChangeAspect="1"/>
          </p:cNvPicPr>
          <p:nvPr/>
        </p:nvPicPr>
        <p:blipFill>
          <a:blip r:embed="rId6"/>
          <a:stretch>
            <a:fillRect/>
          </a:stretch>
        </p:blipFill>
        <p:spPr>
          <a:xfrm>
            <a:off x="44450" y="69850"/>
            <a:ext cx="752475" cy="7810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92AB9"/>
            </a:gs>
            <a:gs pos="100000">
              <a:srgbClr val="0920DE"/>
            </a:gs>
          </a:gsLst>
          <a:path path="circle">
            <a:fillToRect r="100000" b="100000"/>
          </a:path>
          <a:tileRect l="-100000" t="-100000"/>
        </a:gradFill>
        <a:effectLst/>
      </p:bgPr>
    </p:bg>
    <p:spTree>
      <p:nvGrpSpPr>
        <p:cNvPr id="1" name="Shape 576"/>
        <p:cNvGrpSpPr/>
        <p:nvPr/>
      </p:nvGrpSpPr>
      <p:grpSpPr>
        <a:xfrm>
          <a:off x="0" y="0"/>
          <a:ext cx="0" cy="0"/>
          <a:chOff x="0" y="0"/>
          <a:chExt cx="0" cy="0"/>
        </a:xfrm>
      </p:grpSpPr>
      <p:sp>
        <p:nvSpPr>
          <p:cNvPr id="577" name="Google Shape;577;p31"/>
          <p:cNvSpPr txBox="1"/>
          <p:nvPr/>
        </p:nvSpPr>
        <p:spPr>
          <a:xfrm>
            <a:off x="6193005" y="4054249"/>
            <a:ext cx="7726128" cy="123540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690" dirty="0">
                <a:solidFill>
                  <a:srgbClr val="FFFFFF"/>
                </a:solidFill>
                <a:latin typeface="Russo One"/>
                <a:ea typeface="Russo One"/>
                <a:cs typeface="Russo One"/>
                <a:sym typeface="Russo One"/>
              </a:rPr>
              <a:t>THANK YOU</a:t>
            </a:r>
            <a:endParaRPr dirty="0"/>
          </a:p>
        </p:txBody>
      </p:sp>
      <p:grpSp>
        <p:nvGrpSpPr>
          <p:cNvPr id="581" name="Google Shape;581;p31"/>
          <p:cNvGrpSpPr/>
          <p:nvPr/>
        </p:nvGrpSpPr>
        <p:grpSpPr>
          <a:xfrm rot="-2699999">
            <a:off x="13463878" y="-13688197"/>
            <a:ext cx="12976794" cy="22187952"/>
            <a:chOff x="0" y="-47625"/>
            <a:chExt cx="2816264" cy="4815298"/>
          </a:xfrm>
        </p:grpSpPr>
        <p:sp>
          <p:nvSpPr>
            <p:cNvPr id="582" name="Google Shape;582;p31"/>
            <p:cNvSpPr/>
            <p:nvPr/>
          </p:nvSpPr>
          <p:spPr>
            <a:xfrm>
              <a:off x="0" y="0"/>
              <a:ext cx="2816264" cy="4767673"/>
            </a:xfrm>
            <a:custGeom>
              <a:avLst/>
              <a:gdLst/>
              <a:ahLst/>
              <a:cxnLst/>
              <a:rect l="l" t="t" r="r" b="b"/>
              <a:pathLst>
                <a:path w="2816264" h="4767673" extrusionOk="0">
                  <a:moveTo>
                    <a:pt x="0" y="0"/>
                  </a:moveTo>
                  <a:lnTo>
                    <a:pt x="2816264" y="0"/>
                  </a:lnTo>
                  <a:lnTo>
                    <a:pt x="2816264"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583" name="Google Shape;583;p31"/>
            <p:cNvSpPr txBox="1"/>
            <p:nvPr/>
          </p:nvSpPr>
          <p:spPr>
            <a:xfrm>
              <a:off x="0" y="-47625"/>
              <a:ext cx="812800" cy="860425"/>
            </a:xfrm>
            <a:prstGeom prst="rect">
              <a:avLst/>
            </a:prstGeom>
            <a:noFill/>
            <a:ln>
              <a:noFill/>
            </a:ln>
          </p:spPr>
          <p:txBody>
            <a:bodyPr spcFirstLastPara="1" wrap="square" lIns="61650" tIns="61650" rIns="61650" bIns="6165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84" name="Google Shape;584;p31"/>
          <p:cNvGrpSpPr/>
          <p:nvPr/>
        </p:nvGrpSpPr>
        <p:grpSpPr>
          <a:xfrm rot="-2699999">
            <a:off x="-7293441" y="2212167"/>
            <a:ext cx="12976794" cy="22187952"/>
            <a:chOff x="0" y="-47625"/>
            <a:chExt cx="2816264" cy="4815298"/>
          </a:xfrm>
        </p:grpSpPr>
        <p:sp>
          <p:nvSpPr>
            <p:cNvPr id="585" name="Google Shape;585;p31"/>
            <p:cNvSpPr/>
            <p:nvPr/>
          </p:nvSpPr>
          <p:spPr>
            <a:xfrm>
              <a:off x="0" y="0"/>
              <a:ext cx="2816264" cy="4767673"/>
            </a:xfrm>
            <a:custGeom>
              <a:avLst/>
              <a:gdLst/>
              <a:ahLst/>
              <a:cxnLst/>
              <a:rect l="l" t="t" r="r" b="b"/>
              <a:pathLst>
                <a:path w="2816264" h="4767673" extrusionOk="0">
                  <a:moveTo>
                    <a:pt x="0" y="0"/>
                  </a:moveTo>
                  <a:lnTo>
                    <a:pt x="2816264" y="0"/>
                  </a:lnTo>
                  <a:lnTo>
                    <a:pt x="2816264"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586" name="Google Shape;586;p31"/>
            <p:cNvSpPr txBox="1"/>
            <p:nvPr/>
          </p:nvSpPr>
          <p:spPr>
            <a:xfrm>
              <a:off x="0" y="-47625"/>
              <a:ext cx="812800" cy="860425"/>
            </a:xfrm>
            <a:prstGeom prst="rect">
              <a:avLst/>
            </a:prstGeom>
            <a:noFill/>
            <a:ln>
              <a:noFill/>
            </a:ln>
          </p:spPr>
          <p:txBody>
            <a:bodyPr spcFirstLastPara="1" wrap="square" lIns="61650" tIns="61650" rIns="61650" bIns="6165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587" name="Google Shape;587;p31"/>
          <p:cNvSpPr/>
          <p:nvPr/>
        </p:nvSpPr>
        <p:spPr>
          <a:xfrm rot="-1419735">
            <a:off x="13219041" y="-4088327"/>
            <a:ext cx="12139813" cy="13414158"/>
          </a:xfrm>
          <a:custGeom>
            <a:avLst/>
            <a:gdLst/>
            <a:ahLst/>
            <a:cxnLst/>
            <a:rect l="l" t="t" r="r" b="b"/>
            <a:pathLst>
              <a:path w="12139813" h="13414158" extrusionOk="0">
                <a:moveTo>
                  <a:pt x="0" y="0"/>
                </a:moveTo>
                <a:lnTo>
                  <a:pt x="12139813" y="0"/>
                </a:lnTo>
                <a:lnTo>
                  <a:pt x="12139813" y="13414158"/>
                </a:lnTo>
                <a:lnTo>
                  <a:pt x="0" y="13414158"/>
                </a:lnTo>
                <a:lnTo>
                  <a:pt x="0" y="0"/>
                </a:lnTo>
                <a:close/>
              </a:path>
            </a:pathLst>
          </a:custGeom>
          <a:blipFill rotWithShape="1">
            <a:blip r:embed="rId3">
              <a:alphaModFix/>
            </a:blip>
            <a:stretch>
              <a:fillRect/>
            </a:stretch>
          </a:blipFill>
          <a:ln>
            <a:noFill/>
          </a:ln>
        </p:spPr>
      </p:sp>
      <p:sp>
        <p:nvSpPr>
          <p:cNvPr id="588" name="Google Shape;588;p31"/>
          <p:cNvSpPr/>
          <p:nvPr/>
        </p:nvSpPr>
        <p:spPr>
          <a:xfrm>
            <a:off x="-3090925" y="5631696"/>
            <a:ext cx="12139813" cy="13414158"/>
          </a:xfrm>
          <a:custGeom>
            <a:avLst/>
            <a:gdLst/>
            <a:ahLst/>
            <a:cxnLst/>
            <a:rect l="l" t="t" r="r" b="b"/>
            <a:pathLst>
              <a:path w="12139813" h="13414158" extrusionOk="0">
                <a:moveTo>
                  <a:pt x="0" y="0"/>
                </a:moveTo>
                <a:lnTo>
                  <a:pt x="12139813" y="0"/>
                </a:lnTo>
                <a:lnTo>
                  <a:pt x="12139813" y="13414158"/>
                </a:lnTo>
                <a:lnTo>
                  <a:pt x="0" y="13414158"/>
                </a:lnTo>
                <a:lnTo>
                  <a:pt x="0" y="0"/>
                </a:lnTo>
                <a:close/>
              </a:path>
            </a:pathLst>
          </a:custGeom>
          <a:blipFill rotWithShape="1">
            <a:blip r:embed="rId3">
              <a:alphaModFix/>
            </a:blip>
            <a:stretch>
              <a:fillRect/>
            </a:stretch>
          </a:blipFill>
          <a:ln>
            <a:noFill/>
          </a:ln>
        </p:spPr>
      </p:sp>
      <p:grpSp>
        <p:nvGrpSpPr>
          <p:cNvPr id="590" name="Google Shape;590;p31"/>
          <p:cNvGrpSpPr/>
          <p:nvPr/>
        </p:nvGrpSpPr>
        <p:grpSpPr>
          <a:xfrm>
            <a:off x="3143698" y="1571407"/>
            <a:ext cx="1283657" cy="1283657"/>
            <a:chOff x="0" y="0"/>
            <a:chExt cx="812800" cy="812800"/>
          </a:xfrm>
        </p:grpSpPr>
        <p:sp>
          <p:nvSpPr>
            <p:cNvPr id="591" name="Google Shape;591;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txBox="1"/>
            <p:nvPr/>
          </p:nvSpPr>
          <p:spPr>
            <a:xfrm>
              <a:off x="76200" y="28575"/>
              <a:ext cx="660400" cy="708025"/>
            </a:xfrm>
            <a:prstGeom prst="rect">
              <a:avLst/>
            </a:prstGeom>
            <a:noFill/>
            <a:ln>
              <a:noFill/>
            </a:ln>
          </p:spPr>
          <p:txBody>
            <a:bodyPr spcFirstLastPara="1" wrap="square" lIns="12525" tIns="12525" rIns="12525" bIns="12525"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93" name="Google Shape;593;p31"/>
          <p:cNvGrpSpPr/>
          <p:nvPr/>
        </p:nvGrpSpPr>
        <p:grpSpPr>
          <a:xfrm rot="5474817">
            <a:off x="16681834" y="3530768"/>
            <a:ext cx="571317" cy="571317"/>
            <a:chOff x="0" y="0"/>
            <a:chExt cx="812800" cy="812800"/>
          </a:xfrm>
        </p:grpSpPr>
        <p:sp>
          <p:nvSpPr>
            <p:cNvPr id="594" name="Google Shape;594;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 name="Picture 1" descr="Logo, company name&#10;&#10;Description automatically generated">
            <a:extLst>
              <a:ext uri="{FF2B5EF4-FFF2-40B4-BE49-F238E27FC236}">
                <a16:creationId xmlns:a16="http://schemas.microsoft.com/office/drawing/2014/main" id="{55BE8B32-59EC-8E6C-B994-9BA3A65A3308}"/>
              </a:ext>
            </a:extLst>
          </p:cNvPr>
          <p:cNvPicPr>
            <a:picLocks noChangeAspect="1"/>
          </p:cNvPicPr>
          <p:nvPr/>
        </p:nvPicPr>
        <p:blipFill>
          <a:blip r:embed="rId4"/>
          <a:stretch>
            <a:fillRect/>
          </a:stretch>
        </p:blipFill>
        <p:spPr>
          <a:xfrm>
            <a:off x="16020557" y="0"/>
            <a:ext cx="2257029" cy="528810"/>
          </a:xfrm>
          <a:prstGeom prst="rect">
            <a:avLst/>
          </a:prstGeom>
        </p:spPr>
      </p:pic>
      <p:pic>
        <p:nvPicPr>
          <p:cNvPr id="3" name="Picture 2">
            <a:extLst>
              <a:ext uri="{FF2B5EF4-FFF2-40B4-BE49-F238E27FC236}">
                <a16:creationId xmlns:a16="http://schemas.microsoft.com/office/drawing/2014/main" id="{26E5F320-3270-EAF3-C8DB-EEA3645A8478}"/>
              </a:ext>
            </a:extLst>
          </p:cNvPr>
          <p:cNvPicPr>
            <a:picLocks noChangeAspect="1"/>
          </p:cNvPicPr>
          <p:nvPr/>
        </p:nvPicPr>
        <p:blipFill>
          <a:blip r:embed="rId5"/>
          <a:stretch>
            <a:fillRect/>
          </a:stretch>
        </p:blipFill>
        <p:spPr>
          <a:xfrm>
            <a:off x="44450" y="69850"/>
            <a:ext cx="752475" cy="7810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92AB9"/>
            </a:gs>
            <a:gs pos="100000">
              <a:srgbClr val="0920DE"/>
            </a:gs>
          </a:gsLst>
          <a:lin ang="5400000" scaled="0"/>
        </a:gradFill>
        <a:effectLst/>
      </p:bgPr>
    </p:bg>
    <p:spTree>
      <p:nvGrpSpPr>
        <p:cNvPr id="1" name="Shape 102"/>
        <p:cNvGrpSpPr/>
        <p:nvPr/>
      </p:nvGrpSpPr>
      <p:grpSpPr>
        <a:xfrm>
          <a:off x="0" y="0"/>
          <a:ext cx="0" cy="0"/>
          <a:chOff x="0" y="0"/>
          <a:chExt cx="0" cy="0"/>
        </a:xfrm>
      </p:grpSpPr>
      <p:grpSp>
        <p:nvGrpSpPr>
          <p:cNvPr id="103" name="Google Shape;103;p12"/>
          <p:cNvGrpSpPr/>
          <p:nvPr/>
        </p:nvGrpSpPr>
        <p:grpSpPr>
          <a:xfrm rot="-2699999">
            <a:off x="-220243" y="145295"/>
            <a:ext cx="6881930" cy="22187952"/>
            <a:chOff x="0" y="-47625"/>
            <a:chExt cx="1493538" cy="4815298"/>
          </a:xfrm>
        </p:grpSpPr>
        <p:sp>
          <p:nvSpPr>
            <p:cNvPr id="104" name="Google Shape;104;p12"/>
            <p:cNvSpPr/>
            <p:nvPr/>
          </p:nvSpPr>
          <p:spPr>
            <a:xfrm>
              <a:off x="0" y="0"/>
              <a:ext cx="1493538" cy="4767673"/>
            </a:xfrm>
            <a:custGeom>
              <a:avLst/>
              <a:gdLst/>
              <a:ahLst/>
              <a:cxnLst/>
              <a:rect l="l" t="t" r="r" b="b"/>
              <a:pathLst>
                <a:path w="1493538" h="4767673" extrusionOk="0">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105" name="Google Shape;105;p12"/>
            <p:cNvSpPr txBox="1"/>
            <p:nvPr/>
          </p:nvSpPr>
          <p:spPr>
            <a:xfrm>
              <a:off x="0" y="-47625"/>
              <a:ext cx="812800" cy="860425"/>
            </a:xfrm>
            <a:prstGeom prst="rect">
              <a:avLst/>
            </a:prstGeom>
            <a:noFill/>
            <a:ln>
              <a:noFill/>
            </a:ln>
          </p:spPr>
          <p:txBody>
            <a:bodyPr spcFirstLastPara="1" wrap="square" lIns="61650" tIns="61650" rIns="61650" bIns="6165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06" name="Google Shape;106;p12"/>
          <p:cNvSpPr txBox="1"/>
          <p:nvPr/>
        </p:nvSpPr>
        <p:spPr>
          <a:xfrm>
            <a:off x="1745272" y="215948"/>
            <a:ext cx="7797748" cy="1378323"/>
          </a:xfrm>
          <a:prstGeom prst="rect">
            <a:avLst/>
          </a:prstGeom>
          <a:noFill/>
          <a:ln>
            <a:noFill/>
          </a:ln>
        </p:spPr>
        <p:txBody>
          <a:bodyPr spcFirstLastPara="1" wrap="square" lIns="0" tIns="0" rIns="0" bIns="0" anchor="t" anchorCtr="0">
            <a:spAutoFit/>
          </a:bodyPr>
          <a:lstStyle/>
          <a:p>
            <a:pPr marL="0" marR="0" lvl="0" indent="0" algn="just" rtl="0">
              <a:lnSpc>
                <a:spcPct val="120002"/>
              </a:lnSpc>
              <a:spcBef>
                <a:spcPts val="0"/>
              </a:spcBef>
              <a:spcAft>
                <a:spcPts val="0"/>
              </a:spcAft>
              <a:buNone/>
            </a:pPr>
            <a:r>
              <a:rPr lang="en-US" sz="9099" dirty="0">
                <a:solidFill>
                  <a:srgbClr val="2CD9CB"/>
                </a:solidFill>
                <a:latin typeface="Russo One"/>
                <a:ea typeface="Russo One"/>
                <a:cs typeface="Russo One"/>
                <a:sym typeface="Russo One"/>
              </a:rPr>
              <a:t>Introduction</a:t>
            </a:r>
            <a:endParaRPr dirty="0"/>
          </a:p>
        </p:txBody>
      </p:sp>
      <p:sp>
        <p:nvSpPr>
          <p:cNvPr id="107" name="Google Shape;107;p12"/>
          <p:cNvSpPr txBox="1"/>
          <p:nvPr/>
        </p:nvSpPr>
        <p:spPr>
          <a:xfrm>
            <a:off x="2040577" y="2420019"/>
            <a:ext cx="9220076" cy="1120307"/>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pPr>
            <a:r>
              <a:rPr lang="en-US" sz="2800" u="none" dirty="0">
                <a:solidFill>
                  <a:srgbClr val="FFFFFF"/>
                </a:solidFill>
                <a:latin typeface="Montserrat"/>
                <a:ea typeface="Montserrat"/>
                <a:cs typeface="Montserrat"/>
                <a:sym typeface="Montserrat"/>
              </a:rPr>
              <a:t>Age and gender are fundamental facial attributes that significantly influence social interactions. </a:t>
            </a:r>
            <a:endParaRPr sz="1200" dirty="0"/>
          </a:p>
        </p:txBody>
      </p:sp>
      <p:sp>
        <p:nvSpPr>
          <p:cNvPr id="108" name="Google Shape;108;p12"/>
          <p:cNvSpPr/>
          <p:nvPr/>
        </p:nvSpPr>
        <p:spPr>
          <a:xfrm rot="-7768016">
            <a:off x="10801945" y="-6891748"/>
            <a:ext cx="11317476" cy="13676653"/>
          </a:xfrm>
          <a:custGeom>
            <a:avLst/>
            <a:gdLst/>
            <a:ahLst/>
            <a:cxnLst/>
            <a:rect l="l" t="t" r="r" b="b"/>
            <a:pathLst>
              <a:path w="11317476" h="13676653" extrusionOk="0">
                <a:moveTo>
                  <a:pt x="0" y="0"/>
                </a:moveTo>
                <a:lnTo>
                  <a:pt x="11317476" y="0"/>
                </a:lnTo>
                <a:lnTo>
                  <a:pt x="11317476" y="13676653"/>
                </a:lnTo>
                <a:lnTo>
                  <a:pt x="0" y="13676653"/>
                </a:lnTo>
                <a:lnTo>
                  <a:pt x="0" y="0"/>
                </a:lnTo>
                <a:close/>
              </a:path>
            </a:pathLst>
          </a:custGeom>
          <a:blipFill rotWithShape="1">
            <a:blip r:embed="rId3">
              <a:alphaModFix/>
            </a:blip>
            <a:stretch>
              <a:fillRect l="-622" r="-10574" b="-7796"/>
            </a:stretch>
          </a:blipFill>
          <a:ln>
            <a:noFill/>
          </a:ln>
        </p:spPr>
      </p:sp>
      <p:grpSp>
        <p:nvGrpSpPr>
          <p:cNvPr id="115" name="Google Shape;115;p12"/>
          <p:cNvGrpSpPr/>
          <p:nvPr/>
        </p:nvGrpSpPr>
        <p:grpSpPr>
          <a:xfrm rot="5474817">
            <a:off x="974786" y="2483194"/>
            <a:ext cx="571317" cy="571317"/>
            <a:chOff x="0" y="0"/>
            <a:chExt cx="812800" cy="812800"/>
          </a:xfrm>
        </p:grpSpPr>
        <p:sp>
          <p:nvSpPr>
            <p:cNvPr id="116" name="Google Shape;116;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2"/>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18" name="Google Shape;118;p12"/>
          <p:cNvSpPr/>
          <p:nvPr/>
        </p:nvSpPr>
        <p:spPr>
          <a:xfrm>
            <a:off x="10269415" y="1800665"/>
            <a:ext cx="8018585" cy="8486335"/>
          </a:xfrm>
          <a:custGeom>
            <a:avLst/>
            <a:gdLst/>
            <a:ahLst/>
            <a:cxnLst/>
            <a:rect l="l" t="t" r="r" b="b"/>
            <a:pathLst>
              <a:path w="9304345" h="9759841" extrusionOk="0">
                <a:moveTo>
                  <a:pt x="0" y="0"/>
                </a:moveTo>
                <a:lnTo>
                  <a:pt x="9304345" y="0"/>
                </a:lnTo>
                <a:lnTo>
                  <a:pt x="9304345" y="9759841"/>
                </a:lnTo>
                <a:lnTo>
                  <a:pt x="0" y="9759841"/>
                </a:lnTo>
                <a:lnTo>
                  <a:pt x="0" y="0"/>
                </a:lnTo>
                <a:close/>
              </a:path>
            </a:pathLst>
          </a:custGeom>
          <a:blipFill rotWithShape="1">
            <a:blip r:embed="rId4">
              <a:alphaModFix/>
            </a:blip>
            <a:stretch>
              <a:fillRect l="-76900" t="-6213" b="-6213"/>
            </a:stretch>
          </a:blipFill>
          <a:ln>
            <a:noFill/>
          </a:ln>
        </p:spPr>
      </p:sp>
      <p:sp>
        <p:nvSpPr>
          <p:cNvPr id="2" name="Google Shape;107;p12">
            <a:extLst>
              <a:ext uri="{FF2B5EF4-FFF2-40B4-BE49-F238E27FC236}">
                <a16:creationId xmlns:a16="http://schemas.microsoft.com/office/drawing/2014/main" id="{D75524A0-C615-A365-E3DD-E13E5261E4EC}"/>
              </a:ext>
            </a:extLst>
          </p:cNvPr>
          <p:cNvSpPr txBox="1"/>
          <p:nvPr/>
        </p:nvSpPr>
        <p:spPr>
          <a:xfrm>
            <a:off x="1888177" y="6613063"/>
            <a:ext cx="9220076" cy="1120307"/>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pPr>
            <a:r>
              <a:rPr lang="en-US" sz="2800" b="1" dirty="0">
                <a:solidFill>
                  <a:srgbClr val="FFFFFF"/>
                </a:solidFill>
                <a:latin typeface="Montserrat"/>
                <a:ea typeface="Montserrat"/>
                <a:cs typeface="Montserrat"/>
                <a:sym typeface="Montserrat"/>
              </a:rPr>
              <a:t>Face Detection</a:t>
            </a:r>
            <a:r>
              <a:rPr lang="en-US" sz="2800" u="none" dirty="0">
                <a:solidFill>
                  <a:srgbClr val="FFFFFF"/>
                </a:solidFill>
                <a:latin typeface="Montserrat"/>
                <a:ea typeface="Montserrat"/>
                <a:cs typeface="Montserrat"/>
                <a:sym typeface="Montserrat"/>
              </a:rPr>
              <a:t>: The process </a:t>
            </a:r>
            <a:r>
              <a:rPr lang="en-US" sz="2800" dirty="0">
                <a:solidFill>
                  <a:srgbClr val="FFFFFF"/>
                </a:solidFill>
                <a:latin typeface="Montserrat"/>
                <a:ea typeface="Montserrat"/>
                <a:cs typeface="Montserrat"/>
                <a:sym typeface="Montserrat"/>
              </a:rPr>
              <a:t>of </a:t>
            </a:r>
            <a:r>
              <a:rPr lang="en-US" sz="2800" u="none" dirty="0">
                <a:solidFill>
                  <a:srgbClr val="FFFFFF"/>
                </a:solidFill>
                <a:latin typeface="Montserrat"/>
                <a:ea typeface="Montserrat"/>
                <a:cs typeface="Montserrat"/>
                <a:sym typeface="Montserrat"/>
              </a:rPr>
              <a:t>identifying and locating human faces within images or videos.</a:t>
            </a:r>
          </a:p>
        </p:txBody>
      </p:sp>
      <p:grpSp>
        <p:nvGrpSpPr>
          <p:cNvPr id="3" name="Google Shape;115;p12">
            <a:extLst>
              <a:ext uri="{FF2B5EF4-FFF2-40B4-BE49-F238E27FC236}">
                <a16:creationId xmlns:a16="http://schemas.microsoft.com/office/drawing/2014/main" id="{8F097E84-C9FC-59A0-74F8-125745B3FB08}"/>
              </a:ext>
            </a:extLst>
          </p:cNvPr>
          <p:cNvGrpSpPr/>
          <p:nvPr/>
        </p:nvGrpSpPr>
        <p:grpSpPr>
          <a:xfrm rot="5474817">
            <a:off x="941318" y="6595751"/>
            <a:ext cx="571317" cy="571317"/>
            <a:chOff x="0" y="0"/>
            <a:chExt cx="812800" cy="812800"/>
          </a:xfrm>
        </p:grpSpPr>
        <p:sp>
          <p:nvSpPr>
            <p:cNvPr id="4" name="Google Shape;116;p12">
              <a:extLst>
                <a:ext uri="{FF2B5EF4-FFF2-40B4-BE49-F238E27FC236}">
                  <a16:creationId xmlns:a16="http://schemas.microsoft.com/office/drawing/2014/main" id="{8EB872BA-E8D8-F6A0-4211-E3C5956A2E9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7;p12">
              <a:extLst>
                <a:ext uri="{FF2B5EF4-FFF2-40B4-BE49-F238E27FC236}">
                  <a16:creationId xmlns:a16="http://schemas.microsoft.com/office/drawing/2014/main" id="{FC813E43-409C-A305-4AA8-BFEC68AF9B63}"/>
                </a:ext>
              </a:extLst>
            </p:cNvPr>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0" name="Google Shape;107;p12">
            <a:extLst>
              <a:ext uri="{FF2B5EF4-FFF2-40B4-BE49-F238E27FC236}">
                <a16:creationId xmlns:a16="http://schemas.microsoft.com/office/drawing/2014/main" id="{204DE6D0-73B9-5AD8-CE61-F62CE944E325}"/>
              </a:ext>
            </a:extLst>
          </p:cNvPr>
          <p:cNvSpPr txBox="1"/>
          <p:nvPr/>
        </p:nvSpPr>
        <p:spPr>
          <a:xfrm>
            <a:off x="1888177" y="8005341"/>
            <a:ext cx="9220076" cy="1120307"/>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pPr>
            <a:r>
              <a:rPr lang="en-US" sz="2800" b="1" dirty="0">
                <a:solidFill>
                  <a:srgbClr val="FFFFFF"/>
                </a:solidFill>
                <a:latin typeface="Montserrat"/>
                <a:sym typeface="Montserrat"/>
              </a:rPr>
              <a:t>Gender Detection</a:t>
            </a:r>
            <a:r>
              <a:rPr lang="en-US" sz="2800" dirty="0">
                <a:solidFill>
                  <a:srgbClr val="FFFFFF"/>
                </a:solidFill>
                <a:latin typeface="Montserrat"/>
                <a:sym typeface="Montserrat"/>
              </a:rPr>
              <a:t>: Determination of an individual’s gender based on facial cues and structure.</a:t>
            </a:r>
            <a:endParaRPr lang="en-US" sz="1200" dirty="0"/>
          </a:p>
        </p:txBody>
      </p:sp>
      <p:grpSp>
        <p:nvGrpSpPr>
          <p:cNvPr id="11" name="Google Shape;115;p12">
            <a:extLst>
              <a:ext uri="{FF2B5EF4-FFF2-40B4-BE49-F238E27FC236}">
                <a16:creationId xmlns:a16="http://schemas.microsoft.com/office/drawing/2014/main" id="{CBFD0588-98A4-09B3-B99D-955A8655AEF1}"/>
              </a:ext>
            </a:extLst>
          </p:cNvPr>
          <p:cNvGrpSpPr/>
          <p:nvPr/>
        </p:nvGrpSpPr>
        <p:grpSpPr>
          <a:xfrm rot="5474817">
            <a:off x="920072" y="7940171"/>
            <a:ext cx="571317" cy="571317"/>
            <a:chOff x="0" y="0"/>
            <a:chExt cx="812800" cy="812800"/>
          </a:xfrm>
        </p:grpSpPr>
        <p:sp>
          <p:nvSpPr>
            <p:cNvPr id="12" name="Google Shape;116;p12">
              <a:extLst>
                <a:ext uri="{FF2B5EF4-FFF2-40B4-BE49-F238E27FC236}">
                  <a16:creationId xmlns:a16="http://schemas.microsoft.com/office/drawing/2014/main" id="{D81DEFAB-FD3D-FFED-37F4-47F05B8AAEBF}"/>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7;p12">
              <a:extLst>
                <a:ext uri="{FF2B5EF4-FFF2-40B4-BE49-F238E27FC236}">
                  <a16:creationId xmlns:a16="http://schemas.microsoft.com/office/drawing/2014/main" id="{7786F58D-79FA-0A2D-9B0A-7693422CFD3A}"/>
                </a:ext>
              </a:extLst>
            </p:cNvPr>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4" name="Google Shape;107;p12">
            <a:extLst>
              <a:ext uri="{FF2B5EF4-FFF2-40B4-BE49-F238E27FC236}">
                <a16:creationId xmlns:a16="http://schemas.microsoft.com/office/drawing/2014/main" id="{0FE6D74B-CE5E-FE2D-5E57-0B5194148ADF}"/>
              </a:ext>
            </a:extLst>
          </p:cNvPr>
          <p:cNvSpPr txBox="1"/>
          <p:nvPr/>
        </p:nvSpPr>
        <p:spPr>
          <a:xfrm>
            <a:off x="1888177" y="3673937"/>
            <a:ext cx="9220076" cy="2800767"/>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pPr>
            <a:r>
              <a:rPr lang="en-US" sz="2800" u="none" dirty="0">
                <a:solidFill>
                  <a:srgbClr val="FFFFFF"/>
                </a:solidFill>
                <a:latin typeface="Montserrat"/>
                <a:ea typeface="Montserrat"/>
                <a:cs typeface="Montserrat"/>
                <a:sym typeface="Montserrat"/>
              </a:rPr>
              <a:t>Estimating these attributes from a single face frame is crucial for intelligent applications such as access control, human-computer interaction, law enforcement, marketing intelligence, and visual surveillance.</a:t>
            </a:r>
            <a:endParaRPr sz="1200" dirty="0"/>
          </a:p>
        </p:txBody>
      </p:sp>
      <p:grpSp>
        <p:nvGrpSpPr>
          <p:cNvPr id="15" name="Google Shape;115;p12">
            <a:extLst>
              <a:ext uri="{FF2B5EF4-FFF2-40B4-BE49-F238E27FC236}">
                <a16:creationId xmlns:a16="http://schemas.microsoft.com/office/drawing/2014/main" id="{A4F383DD-0490-BCB5-AA57-A2881ECBA00F}"/>
              </a:ext>
            </a:extLst>
          </p:cNvPr>
          <p:cNvGrpSpPr/>
          <p:nvPr/>
        </p:nvGrpSpPr>
        <p:grpSpPr>
          <a:xfrm rot="5474817">
            <a:off x="991519" y="3737226"/>
            <a:ext cx="571317" cy="571317"/>
            <a:chOff x="0" y="0"/>
            <a:chExt cx="812800" cy="812800"/>
          </a:xfrm>
        </p:grpSpPr>
        <p:sp>
          <p:nvSpPr>
            <p:cNvPr id="16" name="Google Shape;116;p12">
              <a:extLst>
                <a:ext uri="{FF2B5EF4-FFF2-40B4-BE49-F238E27FC236}">
                  <a16:creationId xmlns:a16="http://schemas.microsoft.com/office/drawing/2014/main" id="{5106DBC1-2B04-CE1F-6AF1-6388FB7306F1}"/>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7;p12">
              <a:extLst>
                <a:ext uri="{FF2B5EF4-FFF2-40B4-BE49-F238E27FC236}">
                  <a16:creationId xmlns:a16="http://schemas.microsoft.com/office/drawing/2014/main" id="{0A4D5873-923F-0319-716A-DE745399A07E}"/>
                </a:ext>
              </a:extLst>
            </p:cNvPr>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pic>
        <p:nvPicPr>
          <p:cNvPr id="6" name="Picture 5" descr="Logo, company name&#10;&#10;Description automatically generated">
            <a:extLst>
              <a:ext uri="{FF2B5EF4-FFF2-40B4-BE49-F238E27FC236}">
                <a16:creationId xmlns:a16="http://schemas.microsoft.com/office/drawing/2014/main" id="{1ED91255-F257-F8FC-3178-01C43EB4B3AB}"/>
              </a:ext>
            </a:extLst>
          </p:cNvPr>
          <p:cNvPicPr>
            <a:picLocks noChangeAspect="1"/>
          </p:cNvPicPr>
          <p:nvPr/>
        </p:nvPicPr>
        <p:blipFill>
          <a:blip r:embed="rId5"/>
          <a:stretch>
            <a:fillRect/>
          </a:stretch>
        </p:blipFill>
        <p:spPr>
          <a:xfrm>
            <a:off x="16020557" y="0"/>
            <a:ext cx="2257029" cy="528810"/>
          </a:xfrm>
          <a:prstGeom prst="rect">
            <a:avLst/>
          </a:prstGeom>
        </p:spPr>
      </p:pic>
      <p:pic>
        <p:nvPicPr>
          <p:cNvPr id="7" name="Picture 6">
            <a:extLst>
              <a:ext uri="{FF2B5EF4-FFF2-40B4-BE49-F238E27FC236}">
                <a16:creationId xmlns:a16="http://schemas.microsoft.com/office/drawing/2014/main" id="{BDE3B119-93C7-1E13-D99D-098A77932220}"/>
              </a:ext>
            </a:extLst>
          </p:cNvPr>
          <p:cNvPicPr>
            <a:picLocks noChangeAspect="1"/>
          </p:cNvPicPr>
          <p:nvPr/>
        </p:nvPicPr>
        <p:blipFill>
          <a:blip r:embed="rId6"/>
          <a:stretch>
            <a:fillRect/>
          </a:stretch>
        </p:blipFill>
        <p:spPr>
          <a:xfrm>
            <a:off x="44450" y="69850"/>
            <a:ext cx="752475" cy="7810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92AB9"/>
            </a:gs>
            <a:gs pos="100000">
              <a:srgbClr val="0920DE"/>
            </a:gs>
          </a:gsLst>
          <a:path path="circle">
            <a:fillToRect r="100000" b="100000"/>
          </a:path>
          <a:tileRect l="-100000" t="-100000"/>
        </a:gradFill>
        <a:effectLst/>
      </p:bgPr>
    </p:bg>
    <p:spTree>
      <p:nvGrpSpPr>
        <p:cNvPr id="1" name="Shape 76"/>
        <p:cNvGrpSpPr/>
        <p:nvPr/>
      </p:nvGrpSpPr>
      <p:grpSpPr>
        <a:xfrm>
          <a:off x="0" y="0"/>
          <a:ext cx="0" cy="0"/>
          <a:chOff x="0" y="0"/>
          <a:chExt cx="0" cy="0"/>
        </a:xfrm>
      </p:grpSpPr>
      <p:sp>
        <p:nvSpPr>
          <p:cNvPr id="77" name="Google Shape;77;p11"/>
          <p:cNvSpPr/>
          <p:nvPr/>
        </p:nvSpPr>
        <p:spPr>
          <a:xfrm rot="1732833">
            <a:off x="7307833" y="455779"/>
            <a:ext cx="12296123" cy="5333313"/>
          </a:xfrm>
          <a:custGeom>
            <a:avLst/>
            <a:gdLst/>
            <a:ahLst/>
            <a:cxnLst/>
            <a:rect l="l" t="t" r="r" b="b"/>
            <a:pathLst>
              <a:path w="12296123" h="7423784" extrusionOk="0">
                <a:moveTo>
                  <a:pt x="0" y="0"/>
                </a:moveTo>
                <a:lnTo>
                  <a:pt x="12296123" y="0"/>
                </a:lnTo>
                <a:lnTo>
                  <a:pt x="12296123" y="7423784"/>
                </a:lnTo>
                <a:lnTo>
                  <a:pt x="0" y="7423784"/>
                </a:lnTo>
                <a:lnTo>
                  <a:pt x="0" y="0"/>
                </a:lnTo>
                <a:close/>
              </a:path>
            </a:pathLst>
          </a:custGeom>
          <a:blipFill rotWithShape="1">
            <a:blip r:embed="rId3">
              <a:alphaModFix/>
            </a:blip>
            <a:stretch>
              <a:fillRect/>
            </a:stretch>
          </a:blipFill>
          <a:ln>
            <a:noFill/>
          </a:ln>
        </p:spPr>
      </p:sp>
      <p:sp>
        <p:nvSpPr>
          <p:cNvPr id="40" name="Google Shape;562;p30">
            <a:extLst>
              <a:ext uri="{FF2B5EF4-FFF2-40B4-BE49-F238E27FC236}">
                <a16:creationId xmlns:a16="http://schemas.microsoft.com/office/drawing/2014/main" id="{8ED4E9FB-71B8-5410-FF45-C527CC916927}"/>
              </a:ext>
            </a:extLst>
          </p:cNvPr>
          <p:cNvSpPr/>
          <p:nvPr/>
        </p:nvSpPr>
        <p:spPr>
          <a:xfrm rot="7670530">
            <a:off x="-976725" y="4675265"/>
            <a:ext cx="6191202" cy="9103163"/>
          </a:xfrm>
          <a:custGeom>
            <a:avLst/>
            <a:gdLst/>
            <a:ahLst/>
            <a:cxnLst/>
            <a:rect l="l" t="t" r="r" b="b"/>
            <a:pathLst>
              <a:path w="2404404" h="1699989" extrusionOk="0">
                <a:moveTo>
                  <a:pt x="0" y="0"/>
                </a:moveTo>
                <a:lnTo>
                  <a:pt x="2404404" y="0"/>
                </a:lnTo>
                <a:lnTo>
                  <a:pt x="2404404" y="1699989"/>
                </a:lnTo>
                <a:lnTo>
                  <a:pt x="0" y="1699989"/>
                </a:lnTo>
                <a:lnTo>
                  <a:pt x="0" y="0"/>
                </a:lnTo>
                <a:close/>
              </a:path>
            </a:pathLst>
          </a:custGeom>
          <a:blipFill rotWithShape="1">
            <a:blip r:embed="rId4">
              <a:alphaModFix/>
            </a:blip>
            <a:stretch>
              <a:fillRect t="-1181" b="-1180"/>
            </a:stretch>
          </a:blipFill>
          <a:ln>
            <a:noFill/>
          </a:ln>
        </p:spPr>
      </p:sp>
      <p:grpSp>
        <p:nvGrpSpPr>
          <p:cNvPr id="86" name="Google Shape;86;p11"/>
          <p:cNvGrpSpPr/>
          <p:nvPr/>
        </p:nvGrpSpPr>
        <p:grpSpPr>
          <a:xfrm>
            <a:off x="1531606" y="3178113"/>
            <a:ext cx="6080787" cy="1551194"/>
            <a:chOff x="-132638" y="462712"/>
            <a:chExt cx="8107716" cy="2068259"/>
          </a:xfrm>
        </p:grpSpPr>
        <p:cxnSp>
          <p:nvCxnSpPr>
            <p:cNvPr id="87" name="Google Shape;87;p11"/>
            <p:cNvCxnSpPr>
              <a:cxnSpLocks/>
            </p:cNvCxnSpPr>
            <p:nvPr/>
          </p:nvCxnSpPr>
          <p:spPr>
            <a:xfrm flipH="1">
              <a:off x="-132638" y="771401"/>
              <a:ext cx="1282619" cy="0"/>
            </a:xfrm>
            <a:prstGeom prst="straightConnector1">
              <a:avLst/>
            </a:prstGeom>
            <a:noFill/>
            <a:ln w="50800" cap="flat" cmpd="sng">
              <a:solidFill>
                <a:srgbClr val="2CD9CB"/>
              </a:solidFill>
              <a:prstDash val="solid"/>
              <a:round/>
              <a:headEnd type="none" w="sm" len="sm"/>
              <a:tailEnd type="none" w="sm" len="sm"/>
            </a:ln>
          </p:spPr>
        </p:cxnSp>
        <p:sp>
          <p:nvSpPr>
            <p:cNvPr id="89" name="Google Shape;89;p11"/>
            <p:cNvSpPr txBox="1"/>
            <p:nvPr/>
          </p:nvSpPr>
          <p:spPr>
            <a:xfrm>
              <a:off x="1149981" y="462712"/>
              <a:ext cx="6825097" cy="206825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FFFFFF"/>
                  </a:solidFill>
                  <a:latin typeface="Arial"/>
                  <a:ea typeface="Arial"/>
                  <a:cs typeface="Arial"/>
                  <a:sym typeface="Arial"/>
                </a:rPr>
                <a:t>To pre-train the age &amp; gender detection model using public Datasets such as </a:t>
              </a:r>
              <a:r>
                <a:rPr lang="en-US" sz="2400" dirty="0">
                  <a:solidFill>
                    <a:srgbClr val="FFFF00"/>
                  </a:solidFill>
                  <a:latin typeface="Arial"/>
                  <a:ea typeface="Arial"/>
                  <a:cs typeface="Arial"/>
                  <a:sym typeface="Arial"/>
                  <a:hlinkClick r:id="rId5">
                    <a:extLst>
                      <a:ext uri="{A12FA001-AC4F-418D-AE19-62706E023703}">
                        <ahyp:hlinkClr xmlns:ahyp="http://schemas.microsoft.com/office/drawing/2018/hyperlinkcolor" val="tx"/>
                      </a:ext>
                    </a:extLst>
                  </a:hlinkClick>
                </a:rPr>
                <a:t>UTKFace</a:t>
              </a:r>
              <a:r>
                <a:rPr lang="en-US" sz="2400" dirty="0">
                  <a:solidFill>
                    <a:srgbClr val="FFFFFF"/>
                  </a:solidFill>
                  <a:latin typeface="Arial"/>
                  <a:ea typeface="Arial"/>
                  <a:cs typeface="Arial"/>
                  <a:sym typeface="Arial"/>
                </a:rPr>
                <a:t>.</a:t>
              </a:r>
              <a:endParaRPr dirty="0"/>
            </a:p>
          </p:txBody>
        </p:sp>
      </p:grpSp>
      <p:sp>
        <p:nvSpPr>
          <p:cNvPr id="94" name="Google Shape;94;p11"/>
          <p:cNvSpPr txBox="1"/>
          <p:nvPr/>
        </p:nvSpPr>
        <p:spPr>
          <a:xfrm>
            <a:off x="608059" y="1120400"/>
            <a:ext cx="6882904"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dirty="0">
                <a:solidFill>
                  <a:srgbClr val="2CD9CB"/>
                </a:solidFill>
                <a:latin typeface="Russo One"/>
                <a:ea typeface="Russo One"/>
                <a:cs typeface="Russo One"/>
                <a:sym typeface="Russo One"/>
              </a:rPr>
              <a:t>Objectives</a:t>
            </a:r>
            <a:endParaRPr lang="en-US" dirty="0"/>
          </a:p>
        </p:txBody>
      </p:sp>
      <p:grpSp>
        <p:nvGrpSpPr>
          <p:cNvPr id="28" name="Google Shape;86;p11">
            <a:extLst>
              <a:ext uri="{FF2B5EF4-FFF2-40B4-BE49-F238E27FC236}">
                <a16:creationId xmlns:a16="http://schemas.microsoft.com/office/drawing/2014/main" id="{32A69FBE-0919-8D63-0BE5-C231EF975691}"/>
              </a:ext>
            </a:extLst>
          </p:cNvPr>
          <p:cNvGrpSpPr/>
          <p:nvPr/>
        </p:nvGrpSpPr>
        <p:grpSpPr>
          <a:xfrm>
            <a:off x="1531606" y="6329280"/>
            <a:ext cx="6080787" cy="1034129"/>
            <a:chOff x="-132638" y="462712"/>
            <a:chExt cx="8107716" cy="1378839"/>
          </a:xfrm>
        </p:grpSpPr>
        <p:cxnSp>
          <p:nvCxnSpPr>
            <p:cNvPr id="29" name="Google Shape;87;p11">
              <a:extLst>
                <a:ext uri="{FF2B5EF4-FFF2-40B4-BE49-F238E27FC236}">
                  <a16:creationId xmlns:a16="http://schemas.microsoft.com/office/drawing/2014/main" id="{5394BBFE-E058-B192-B51A-8D050138D6CB}"/>
                </a:ext>
              </a:extLst>
            </p:cNvPr>
            <p:cNvCxnSpPr>
              <a:cxnSpLocks/>
            </p:cNvCxnSpPr>
            <p:nvPr/>
          </p:nvCxnSpPr>
          <p:spPr>
            <a:xfrm flipH="1">
              <a:off x="-132638" y="771401"/>
              <a:ext cx="1282619" cy="0"/>
            </a:xfrm>
            <a:prstGeom prst="straightConnector1">
              <a:avLst/>
            </a:prstGeom>
            <a:noFill/>
            <a:ln w="50800" cap="flat" cmpd="sng">
              <a:solidFill>
                <a:srgbClr val="2CD9CB"/>
              </a:solidFill>
              <a:prstDash val="solid"/>
              <a:round/>
              <a:headEnd type="none" w="sm" len="sm"/>
              <a:tailEnd type="none" w="sm" len="sm"/>
            </a:ln>
          </p:spPr>
        </p:cxnSp>
        <p:sp>
          <p:nvSpPr>
            <p:cNvPr id="30" name="Google Shape;89;p11">
              <a:extLst>
                <a:ext uri="{FF2B5EF4-FFF2-40B4-BE49-F238E27FC236}">
                  <a16:creationId xmlns:a16="http://schemas.microsoft.com/office/drawing/2014/main" id="{085B97CA-5706-88A1-9B99-EEA279533E13}"/>
                </a:ext>
              </a:extLst>
            </p:cNvPr>
            <p:cNvSpPr txBox="1"/>
            <p:nvPr/>
          </p:nvSpPr>
          <p:spPr>
            <a:xfrm>
              <a:off x="1149981" y="462712"/>
              <a:ext cx="6825097" cy="137883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chemeClr val="bg1">
                      <a:lumMod val="95000"/>
                    </a:schemeClr>
                  </a:solidFill>
                  <a:latin typeface="Arial"/>
                  <a:ea typeface="Arial"/>
                  <a:cs typeface="Arial"/>
                  <a:sym typeface="Arial"/>
                </a:rPr>
                <a:t>Use facial images to detect the age &amp; gender provided to the model.</a:t>
              </a:r>
              <a:endParaRPr dirty="0">
                <a:solidFill>
                  <a:schemeClr val="bg1">
                    <a:lumMod val="95000"/>
                  </a:schemeClr>
                </a:solidFill>
              </a:endParaRPr>
            </a:p>
          </p:txBody>
        </p:sp>
      </p:grpSp>
      <p:grpSp>
        <p:nvGrpSpPr>
          <p:cNvPr id="31" name="Google Shape;86;p11">
            <a:extLst>
              <a:ext uri="{FF2B5EF4-FFF2-40B4-BE49-F238E27FC236}">
                <a16:creationId xmlns:a16="http://schemas.microsoft.com/office/drawing/2014/main" id="{E5C160C9-7F03-29ED-1DAD-9E847A6B0208}"/>
              </a:ext>
            </a:extLst>
          </p:cNvPr>
          <p:cNvGrpSpPr/>
          <p:nvPr/>
        </p:nvGrpSpPr>
        <p:grpSpPr>
          <a:xfrm>
            <a:off x="9144000" y="1538210"/>
            <a:ext cx="7962314" cy="1034129"/>
            <a:chOff x="-132638" y="462712"/>
            <a:chExt cx="8107716" cy="1378839"/>
          </a:xfrm>
        </p:grpSpPr>
        <p:cxnSp>
          <p:nvCxnSpPr>
            <p:cNvPr id="32" name="Google Shape;87;p11">
              <a:extLst>
                <a:ext uri="{FF2B5EF4-FFF2-40B4-BE49-F238E27FC236}">
                  <a16:creationId xmlns:a16="http://schemas.microsoft.com/office/drawing/2014/main" id="{5119A749-D7F4-3F5C-6217-33E895205A8E}"/>
                </a:ext>
              </a:extLst>
            </p:cNvPr>
            <p:cNvCxnSpPr>
              <a:cxnSpLocks/>
            </p:cNvCxnSpPr>
            <p:nvPr/>
          </p:nvCxnSpPr>
          <p:spPr>
            <a:xfrm flipH="1">
              <a:off x="-132638" y="771401"/>
              <a:ext cx="1282619" cy="0"/>
            </a:xfrm>
            <a:prstGeom prst="straightConnector1">
              <a:avLst/>
            </a:prstGeom>
            <a:noFill/>
            <a:ln w="50800" cap="flat" cmpd="sng">
              <a:solidFill>
                <a:srgbClr val="2CD9CB"/>
              </a:solidFill>
              <a:prstDash val="solid"/>
              <a:round/>
              <a:headEnd type="none" w="sm" len="sm"/>
              <a:tailEnd type="none" w="sm" len="sm"/>
            </a:ln>
          </p:spPr>
        </p:cxnSp>
        <p:sp>
          <p:nvSpPr>
            <p:cNvPr id="33" name="Google Shape;89;p11">
              <a:extLst>
                <a:ext uri="{FF2B5EF4-FFF2-40B4-BE49-F238E27FC236}">
                  <a16:creationId xmlns:a16="http://schemas.microsoft.com/office/drawing/2014/main" id="{53397A29-0791-55C9-B48E-F6C992B14998}"/>
                </a:ext>
              </a:extLst>
            </p:cNvPr>
            <p:cNvSpPr txBox="1"/>
            <p:nvPr/>
          </p:nvSpPr>
          <p:spPr>
            <a:xfrm>
              <a:off x="1149981" y="462712"/>
              <a:ext cx="6825097" cy="137883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rgbClr val="FFFFFF"/>
                  </a:solidFill>
                  <a:latin typeface="Arial"/>
                  <a:ea typeface="Arial"/>
                  <a:cs typeface="Arial"/>
                  <a:sym typeface="Arial"/>
                </a:rPr>
                <a:t>Use the model and expose it in as API using web frameworks.</a:t>
              </a:r>
              <a:endParaRPr dirty="0"/>
            </a:p>
          </p:txBody>
        </p:sp>
      </p:grpSp>
      <p:grpSp>
        <p:nvGrpSpPr>
          <p:cNvPr id="34" name="Google Shape;86;p11">
            <a:extLst>
              <a:ext uri="{FF2B5EF4-FFF2-40B4-BE49-F238E27FC236}">
                <a16:creationId xmlns:a16="http://schemas.microsoft.com/office/drawing/2014/main" id="{97697306-D604-079C-1687-9BEFE2562A2C}"/>
              </a:ext>
            </a:extLst>
          </p:cNvPr>
          <p:cNvGrpSpPr/>
          <p:nvPr/>
        </p:nvGrpSpPr>
        <p:grpSpPr>
          <a:xfrm>
            <a:off x="9144000" y="4626435"/>
            <a:ext cx="7962314" cy="1551194"/>
            <a:chOff x="-132638" y="462712"/>
            <a:chExt cx="10616419" cy="2068259"/>
          </a:xfrm>
        </p:grpSpPr>
        <p:cxnSp>
          <p:nvCxnSpPr>
            <p:cNvPr id="35" name="Google Shape;87;p11">
              <a:extLst>
                <a:ext uri="{FF2B5EF4-FFF2-40B4-BE49-F238E27FC236}">
                  <a16:creationId xmlns:a16="http://schemas.microsoft.com/office/drawing/2014/main" id="{925F2675-D23F-2114-2059-D36403450DF4}"/>
                </a:ext>
              </a:extLst>
            </p:cNvPr>
            <p:cNvCxnSpPr>
              <a:cxnSpLocks/>
            </p:cNvCxnSpPr>
            <p:nvPr/>
          </p:nvCxnSpPr>
          <p:spPr>
            <a:xfrm flipH="1">
              <a:off x="-132638" y="771401"/>
              <a:ext cx="1282619" cy="0"/>
            </a:xfrm>
            <a:prstGeom prst="straightConnector1">
              <a:avLst/>
            </a:prstGeom>
            <a:noFill/>
            <a:ln w="50800" cap="flat" cmpd="sng">
              <a:solidFill>
                <a:srgbClr val="2CD9CB"/>
              </a:solidFill>
              <a:prstDash val="solid"/>
              <a:round/>
              <a:headEnd type="none" w="sm" len="sm"/>
              <a:tailEnd type="none" w="sm" len="sm"/>
            </a:ln>
          </p:spPr>
        </p:cxnSp>
        <p:sp>
          <p:nvSpPr>
            <p:cNvPr id="36" name="Google Shape;89;p11">
              <a:extLst>
                <a:ext uri="{FF2B5EF4-FFF2-40B4-BE49-F238E27FC236}">
                  <a16:creationId xmlns:a16="http://schemas.microsoft.com/office/drawing/2014/main" id="{2126EF00-1D1D-6B4A-CDBC-3B0BF12E4596}"/>
                </a:ext>
              </a:extLst>
            </p:cNvPr>
            <p:cNvSpPr txBox="1"/>
            <p:nvPr/>
          </p:nvSpPr>
          <p:spPr>
            <a:xfrm>
              <a:off x="1149981" y="462712"/>
              <a:ext cx="9333800" cy="2068259"/>
            </a:xfrm>
            <a:prstGeom prst="rect">
              <a:avLst/>
            </a:prstGeom>
            <a:noFill/>
            <a:ln>
              <a:noFill/>
            </a:ln>
          </p:spPr>
          <p:txBody>
            <a:bodyPr spcFirstLastPara="1" wrap="square" lIns="0" tIns="0" rIns="0" bIns="0" anchor="t" anchorCtr="0">
              <a:spAutoFit/>
            </a:bodyPr>
            <a:lstStyle/>
            <a:p>
              <a:pPr marR="0" lvl="0" algn="l" rtl="0">
                <a:lnSpc>
                  <a:spcPct val="139958"/>
                </a:lnSpc>
                <a:spcBef>
                  <a:spcPts val="0"/>
                </a:spcBef>
                <a:spcAft>
                  <a:spcPts val="0"/>
                </a:spcAft>
              </a:pPr>
              <a:r>
                <a:rPr lang="en-US" sz="2400" b="1" dirty="0">
                  <a:solidFill>
                    <a:srgbClr val="FFFFFF"/>
                  </a:solidFill>
                  <a:latin typeface="Arial"/>
                  <a:ea typeface="Arial"/>
                  <a:cs typeface="Arial"/>
                  <a:sym typeface="Arial"/>
                </a:rPr>
                <a:t>Goals</a:t>
              </a:r>
              <a:r>
                <a:rPr lang="en-US" sz="2400" dirty="0">
                  <a:solidFill>
                    <a:srgbClr val="FFFFFF"/>
                  </a:solidFill>
                  <a:latin typeface="Arial"/>
                  <a:ea typeface="Arial"/>
                  <a:cs typeface="Arial"/>
                  <a:sym typeface="Arial"/>
                </a:rPr>
                <a:t>: Develop an almost accurate face detection system.</a:t>
              </a:r>
            </a:p>
            <a:p>
              <a:pPr marR="0" lvl="0" algn="l" rtl="0">
                <a:lnSpc>
                  <a:spcPct val="139958"/>
                </a:lnSpc>
                <a:spcBef>
                  <a:spcPts val="0"/>
                </a:spcBef>
                <a:spcAft>
                  <a:spcPts val="0"/>
                </a:spcAft>
              </a:pPr>
              <a:r>
                <a:rPr lang="en-US" sz="2400" dirty="0">
                  <a:solidFill>
                    <a:srgbClr val="FFFFFF"/>
                  </a:solidFill>
                </a:rPr>
                <a:t>Implement  a reliable gender detection mechanism</a:t>
              </a:r>
              <a:endParaRPr dirty="0"/>
            </a:p>
          </p:txBody>
        </p:sp>
      </p:grpSp>
      <p:grpSp>
        <p:nvGrpSpPr>
          <p:cNvPr id="37" name="Google Shape;86;p11">
            <a:extLst>
              <a:ext uri="{FF2B5EF4-FFF2-40B4-BE49-F238E27FC236}">
                <a16:creationId xmlns:a16="http://schemas.microsoft.com/office/drawing/2014/main" id="{8BEF97BB-9CB1-A7D3-C44F-FC230D35A94F}"/>
              </a:ext>
            </a:extLst>
          </p:cNvPr>
          <p:cNvGrpSpPr/>
          <p:nvPr/>
        </p:nvGrpSpPr>
        <p:grpSpPr>
          <a:xfrm>
            <a:off x="9144000" y="7363409"/>
            <a:ext cx="7962314" cy="1551194"/>
            <a:chOff x="-132638" y="462712"/>
            <a:chExt cx="8107716" cy="2068259"/>
          </a:xfrm>
        </p:grpSpPr>
        <p:cxnSp>
          <p:nvCxnSpPr>
            <p:cNvPr id="38" name="Google Shape;87;p11">
              <a:extLst>
                <a:ext uri="{FF2B5EF4-FFF2-40B4-BE49-F238E27FC236}">
                  <a16:creationId xmlns:a16="http://schemas.microsoft.com/office/drawing/2014/main" id="{F3EBA685-8196-881C-21DD-D8BE86F57FC1}"/>
                </a:ext>
              </a:extLst>
            </p:cNvPr>
            <p:cNvCxnSpPr>
              <a:cxnSpLocks/>
            </p:cNvCxnSpPr>
            <p:nvPr/>
          </p:nvCxnSpPr>
          <p:spPr>
            <a:xfrm flipH="1">
              <a:off x="-132638" y="771401"/>
              <a:ext cx="1282619" cy="0"/>
            </a:xfrm>
            <a:prstGeom prst="straightConnector1">
              <a:avLst/>
            </a:prstGeom>
            <a:noFill/>
            <a:ln w="50800" cap="flat" cmpd="sng">
              <a:solidFill>
                <a:srgbClr val="2CD9CB"/>
              </a:solidFill>
              <a:prstDash val="solid"/>
              <a:round/>
              <a:headEnd type="none" w="sm" len="sm"/>
              <a:tailEnd type="none" w="sm" len="sm"/>
            </a:ln>
          </p:spPr>
        </p:cxnSp>
        <p:sp>
          <p:nvSpPr>
            <p:cNvPr id="39" name="Google Shape;89;p11">
              <a:extLst>
                <a:ext uri="{FF2B5EF4-FFF2-40B4-BE49-F238E27FC236}">
                  <a16:creationId xmlns:a16="http://schemas.microsoft.com/office/drawing/2014/main" id="{BFB3872E-742E-D86C-02BE-BAEE46683337}"/>
                </a:ext>
              </a:extLst>
            </p:cNvPr>
            <p:cNvSpPr txBox="1"/>
            <p:nvPr/>
          </p:nvSpPr>
          <p:spPr>
            <a:xfrm>
              <a:off x="1149981" y="462712"/>
              <a:ext cx="6825097" cy="2068259"/>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1" dirty="0">
                  <a:solidFill>
                    <a:srgbClr val="FFFFFF"/>
                  </a:solidFill>
                  <a:latin typeface="Arial"/>
                  <a:ea typeface="Arial"/>
                  <a:cs typeface="Arial"/>
                  <a:sym typeface="Arial"/>
                </a:rPr>
                <a:t>Anticipated results: </a:t>
              </a:r>
              <a:r>
                <a:rPr lang="en-US" sz="2400" dirty="0">
                  <a:solidFill>
                    <a:srgbClr val="FFFFFF"/>
                  </a:solidFill>
                  <a:latin typeface="Arial"/>
                  <a:ea typeface="Arial"/>
                  <a:cs typeface="Arial"/>
                  <a:sym typeface="Arial"/>
                </a:rPr>
                <a:t>Improved security measures, enhanced marketing strategies and </a:t>
              </a:r>
              <a:r>
                <a:rPr lang="en-US" sz="2400" i="1" dirty="0">
                  <a:solidFill>
                    <a:srgbClr val="FFFFFF"/>
                  </a:solidFill>
                  <a:latin typeface="Arial"/>
                  <a:ea typeface="Arial"/>
                  <a:cs typeface="Arial"/>
                  <a:sym typeface="Arial"/>
                </a:rPr>
                <a:t>better</a:t>
              </a:r>
              <a:r>
                <a:rPr lang="en-US" sz="2400" dirty="0">
                  <a:solidFill>
                    <a:srgbClr val="FFFFFF"/>
                  </a:solidFill>
                  <a:latin typeface="Arial"/>
                  <a:ea typeface="Arial"/>
                  <a:cs typeface="Arial"/>
                  <a:sym typeface="Arial"/>
                </a:rPr>
                <a:t> human-computer interaction.</a:t>
              </a:r>
              <a:endParaRPr b="1" dirty="0"/>
            </a:p>
          </p:txBody>
        </p:sp>
      </p:grpSp>
      <p:pic>
        <p:nvPicPr>
          <p:cNvPr id="2" name="Picture 1" descr="Logo, company name&#10;&#10;Description automatically generated">
            <a:extLst>
              <a:ext uri="{FF2B5EF4-FFF2-40B4-BE49-F238E27FC236}">
                <a16:creationId xmlns:a16="http://schemas.microsoft.com/office/drawing/2014/main" id="{F417BF6B-338E-9581-DD8C-58D99D780C20}"/>
              </a:ext>
            </a:extLst>
          </p:cNvPr>
          <p:cNvPicPr>
            <a:picLocks noChangeAspect="1"/>
          </p:cNvPicPr>
          <p:nvPr/>
        </p:nvPicPr>
        <p:blipFill>
          <a:blip r:embed="rId6"/>
          <a:stretch>
            <a:fillRect/>
          </a:stretch>
        </p:blipFill>
        <p:spPr>
          <a:xfrm>
            <a:off x="16020557" y="0"/>
            <a:ext cx="2257029" cy="528810"/>
          </a:xfrm>
          <a:prstGeom prst="rect">
            <a:avLst/>
          </a:prstGeom>
        </p:spPr>
      </p:pic>
      <p:pic>
        <p:nvPicPr>
          <p:cNvPr id="3" name="Picture 2">
            <a:extLst>
              <a:ext uri="{FF2B5EF4-FFF2-40B4-BE49-F238E27FC236}">
                <a16:creationId xmlns:a16="http://schemas.microsoft.com/office/drawing/2014/main" id="{F2408B4A-18B0-ED46-C20A-A4E8CC1B9E33}"/>
              </a:ext>
            </a:extLst>
          </p:cNvPr>
          <p:cNvPicPr>
            <a:picLocks noChangeAspect="1"/>
          </p:cNvPicPr>
          <p:nvPr/>
        </p:nvPicPr>
        <p:blipFill>
          <a:blip r:embed="rId7"/>
          <a:stretch>
            <a:fillRect/>
          </a:stretch>
        </p:blipFill>
        <p:spPr>
          <a:xfrm>
            <a:off x="44450" y="69850"/>
            <a:ext cx="752475" cy="7810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210" name="Google Shape;210;p17"/>
          <p:cNvGrpSpPr/>
          <p:nvPr/>
        </p:nvGrpSpPr>
        <p:grpSpPr>
          <a:xfrm rot="-2699999">
            <a:off x="6344450" y="-8175979"/>
            <a:ext cx="12976794" cy="22187952"/>
            <a:chOff x="0" y="-47625"/>
            <a:chExt cx="2816264" cy="4815298"/>
          </a:xfrm>
        </p:grpSpPr>
        <p:sp>
          <p:nvSpPr>
            <p:cNvPr id="211" name="Google Shape;211;p17"/>
            <p:cNvSpPr/>
            <p:nvPr/>
          </p:nvSpPr>
          <p:spPr>
            <a:xfrm>
              <a:off x="0" y="0"/>
              <a:ext cx="2816264" cy="4767673"/>
            </a:xfrm>
            <a:custGeom>
              <a:avLst/>
              <a:gdLst/>
              <a:ahLst/>
              <a:cxnLst/>
              <a:rect l="l" t="t" r="r" b="b"/>
              <a:pathLst>
                <a:path w="2816264" h="4767673" extrusionOk="0">
                  <a:moveTo>
                    <a:pt x="0" y="0"/>
                  </a:moveTo>
                  <a:lnTo>
                    <a:pt x="2816264" y="0"/>
                  </a:lnTo>
                  <a:lnTo>
                    <a:pt x="2816264"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212" name="Google Shape;212;p17"/>
            <p:cNvSpPr txBox="1"/>
            <p:nvPr/>
          </p:nvSpPr>
          <p:spPr>
            <a:xfrm>
              <a:off x="0" y="-47625"/>
              <a:ext cx="812800" cy="860425"/>
            </a:xfrm>
            <a:prstGeom prst="rect">
              <a:avLst/>
            </a:prstGeom>
            <a:noFill/>
            <a:ln>
              <a:noFill/>
            </a:ln>
          </p:spPr>
          <p:txBody>
            <a:bodyPr spcFirstLastPara="1" wrap="square" lIns="61650" tIns="61650" rIns="61650" bIns="6165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3" name="Google Shape;213;p17"/>
          <p:cNvGrpSpPr/>
          <p:nvPr/>
        </p:nvGrpSpPr>
        <p:grpSpPr>
          <a:xfrm rot="-2699999">
            <a:off x="-336813" y="-3252676"/>
            <a:ext cx="14574639" cy="22610989"/>
            <a:chOff x="0" y="-47625"/>
            <a:chExt cx="3163033" cy="4907107"/>
          </a:xfrm>
        </p:grpSpPr>
        <p:sp>
          <p:nvSpPr>
            <p:cNvPr id="214" name="Google Shape;214;p17"/>
            <p:cNvSpPr/>
            <p:nvPr/>
          </p:nvSpPr>
          <p:spPr>
            <a:xfrm>
              <a:off x="0" y="0"/>
              <a:ext cx="3163033" cy="4859482"/>
            </a:xfrm>
            <a:custGeom>
              <a:avLst/>
              <a:gdLst/>
              <a:ahLst/>
              <a:cxnLst/>
              <a:rect l="l" t="t" r="r" b="b"/>
              <a:pathLst>
                <a:path w="3163033" h="4859482" extrusionOk="0">
                  <a:moveTo>
                    <a:pt x="0" y="0"/>
                  </a:moveTo>
                  <a:lnTo>
                    <a:pt x="3163033" y="0"/>
                  </a:lnTo>
                  <a:lnTo>
                    <a:pt x="3163033" y="4859482"/>
                  </a:lnTo>
                  <a:lnTo>
                    <a:pt x="0" y="4859482"/>
                  </a:lnTo>
                  <a:close/>
                </a:path>
              </a:pathLst>
            </a:custGeom>
            <a:gradFill>
              <a:gsLst>
                <a:gs pos="0">
                  <a:srgbClr val="092AB9"/>
                </a:gs>
                <a:gs pos="100000">
                  <a:srgbClr val="0920DE"/>
                </a:gs>
              </a:gsLst>
              <a:lin ang="5400000" scaled="0"/>
            </a:gradFill>
            <a:ln>
              <a:noFill/>
            </a:ln>
          </p:spPr>
        </p:sp>
        <p:sp>
          <p:nvSpPr>
            <p:cNvPr id="215" name="Google Shape;215;p17"/>
            <p:cNvSpPr txBox="1"/>
            <p:nvPr/>
          </p:nvSpPr>
          <p:spPr>
            <a:xfrm>
              <a:off x="0" y="-47625"/>
              <a:ext cx="812800" cy="860425"/>
            </a:xfrm>
            <a:prstGeom prst="rect">
              <a:avLst/>
            </a:prstGeom>
            <a:noFill/>
            <a:ln>
              <a:noFill/>
            </a:ln>
          </p:spPr>
          <p:txBody>
            <a:bodyPr spcFirstLastPara="1" wrap="square" lIns="61650" tIns="61650" rIns="61650" bIns="6165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16" name="Google Shape;216;p17"/>
          <p:cNvSpPr/>
          <p:nvPr/>
        </p:nvSpPr>
        <p:spPr>
          <a:xfrm rot="-7584144">
            <a:off x="-5542331" y="8575145"/>
            <a:ext cx="13630807" cy="8229600"/>
          </a:xfrm>
          <a:custGeom>
            <a:avLst/>
            <a:gdLst/>
            <a:ahLst/>
            <a:cxnLst/>
            <a:rect l="l" t="t" r="r" b="b"/>
            <a:pathLst>
              <a:path w="13630807" h="8229600" extrusionOk="0">
                <a:moveTo>
                  <a:pt x="0" y="0"/>
                </a:moveTo>
                <a:lnTo>
                  <a:pt x="13630808" y="0"/>
                </a:lnTo>
                <a:lnTo>
                  <a:pt x="13630808" y="8229600"/>
                </a:lnTo>
                <a:lnTo>
                  <a:pt x="0" y="8229600"/>
                </a:lnTo>
                <a:lnTo>
                  <a:pt x="0" y="0"/>
                </a:lnTo>
                <a:close/>
              </a:path>
            </a:pathLst>
          </a:custGeom>
          <a:blipFill rotWithShape="1">
            <a:blip r:embed="rId3">
              <a:alphaModFix/>
            </a:blip>
            <a:stretch>
              <a:fillRect/>
            </a:stretch>
          </a:blipFill>
          <a:ln>
            <a:noFill/>
          </a:ln>
        </p:spPr>
      </p:sp>
      <p:grpSp>
        <p:nvGrpSpPr>
          <p:cNvPr id="217" name="Google Shape;217;p17"/>
          <p:cNvGrpSpPr/>
          <p:nvPr/>
        </p:nvGrpSpPr>
        <p:grpSpPr>
          <a:xfrm>
            <a:off x="7028092" y="3367719"/>
            <a:ext cx="5010683" cy="4248265"/>
            <a:chOff x="8198" y="8198"/>
            <a:chExt cx="6680910" cy="5664354"/>
          </a:xfrm>
        </p:grpSpPr>
        <p:sp>
          <p:nvSpPr>
            <p:cNvPr id="218" name="Google Shape;218;p17"/>
            <p:cNvSpPr txBox="1"/>
            <p:nvPr/>
          </p:nvSpPr>
          <p:spPr>
            <a:xfrm>
              <a:off x="1312104" y="67841"/>
              <a:ext cx="5377004"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2CD9CB"/>
                  </a:solidFill>
                  <a:latin typeface="Montserrat"/>
                  <a:ea typeface="Montserrat"/>
                  <a:cs typeface="Montserrat"/>
                  <a:sym typeface="Montserrat"/>
                </a:rPr>
                <a:t>Neural Networks</a:t>
              </a:r>
              <a:endParaRPr dirty="0"/>
            </a:p>
          </p:txBody>
        </p:sp>
        <p:sp>
          <p:nvSpPr>
            <p:cNvPr id="219" name="Google Shape;219;p17"/>
            <p:cNvSpPr txBox="1"/>
            <p:nvPr/>
          </p:nvSpPr>
          <p:spPr>
            <a:xfrm>
              <a:off x="1312105" y="4058769"/>
              <a:ext cx="5377003"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2CD9CB"/>
                  </a:solidFill>
                  <a:latin typeface="Montserrat"/>
                  <a:ea typeface="Montserrat"/>
                  <a:cs typeface="Montserrat"/>
                  <a:sym typeface="Montserrat"/>
                </a:rPr>
                <a:t>Tools</a:t>
              </a:r>
              <a:endParaRPr dirty="0"/>
            </a:p>
          </p:txBody>
        </p:sp>
        <p:sp>
          <p:nvSpPr>
            <p:cNvPr id="220" name="Google Shape;220;p17"/>
            <p:cNvSpPr txBox="1"/>
            <p:nvPr/>
          </p:nvSpPr>
          <p:spPr>
            <a:xfrm>
              <a:off x="1312105" y="992458"/>
              <a:ext cx="4346172" cy="689164"/>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dirty="0">
                  <a:solidFill>
                    <a:srgbClr val="FFFFFF"/>
                  </a:solidFill>
                  <a:latin typeface="Arial"/>
                  <a:ea typeface="Arial"/>
                  <a:cs typeface="Arial"/>
                  <a:sym typeface="Arial"/>
                </a:rPr>
                <a:t>CNNs</a:t>
              </a:r>
              <a:r>
                <a:rPr lang="en-US" sz="2399" dirty="0">
                  <a:solidFill>
                    <a:srgbClr val="FFFFFF"/>
                  </a:solidFill>
                  <a:latin typeface="Arial"/>
                  <a:ea typeface="Arial"/>
                  <a:cs typeface="Arial"/>
                  <a:sym typeface="Arial"/>
                </a:rPr>
                <a:t>, RNNs</a:t>
              </a:r>
              <a:endParaRPr dirty="0"/>
            </a:p>
          </p:txBody>
        </p:sp>
        <p:sp>
          <p:nvSpPr>
            <p:cNvPr id="221" name="Google Shape;221;p17"/>
            <p:cNvSpPr txBox="1"/>
            <p:nvPr/>
          </p:nvSpPr>
          <p:spPr>
            <a:xfrm>
              <a:off x="1312105" y="4983388"/>
              <a:ext cx="4346172" cy="689164"/>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1" dirty="0">
                  <a:solidFill>
                    <a:srgbClr val="FFFFFF"/>
                  </a:solidFill>
                  <a:latin typeface="Arial"/>
                  <a:ea typeface="Arial"/>
                  <a:cs typeface="Arial"/>
                  <a:sym typeface="Arial"/>
                </a:rPr>
                <a:t>OpenCV</a:t>
              </a:r>
              <a:r>
                <a:rPr lang="en-US" sz="2399" dirty="0">
                  <a:solidFill>
                    <a:srgbClr val="FFFFFF"/>
                  </a:solidFill>
                  <a:latin typeface="Arial"/>
                  <a:ea typeface="Arial"/>
                  <a:cs typeface="Arial"/>
                  <a:sym typeface="Arial"/>
                </a:rPr>
                <a:t>, TensorFlow</a:t>
              </a:r>
              <a:endParaRPr dirty="0"/>
            </a:p>
          </p:txBody>
        </p:sp>
        <p:grpSp>
          <p:nvGrpSpPr>
            <p:cNvPr id="222" name="Google Shape;222;p17"/>
            <p:cNvGrpSpPr/>
            <p:nvPr/>
          </p:nvGrpSpPr>
          <p:grpSpPr>
            <a:xfrm rot="5474817">
              <a:off x="8198" y="8198"/>
              <a:ext cx="761756" cy="761756"/>
              <a:chOff x="0" y="0"/>
              <a:chExt cx="812800" cy="812800"/>
            </a:xfrm>
          </p:grpSpPr>
          <p:sp>
            <p:nvSpPr>
              <p:cNvPr id="223" name="Google Shape;22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25" name="Google Shape;225;p17"/>
            <p:cNvGrpSpPr/>
            <p:nvPr/>
          </p:nvGrpSpPr>
          <p:grpSpPr>
            <a:xfrm rot="5474817">
              <a:off x="8198" y="3999127"/>
              <a:ext cx="761756" cy="761756"/>
              <a:chOff x="0" y="0"/>
              <a:chExt cx="812800" cy="812800"/>
            </a:xfrm>
          </p:grpSpPr>
          <p:sp>
            <p:nvSpPr>
              <p:cNvPr id="226" name="Google Shape;22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28" name="Google Shape;228;p17"/>
          <p:cNvGrpSpPr/>
          <p:nvPr/>
        </p:nvGrpSpPr>
        <p:grpSpPr>
          <a:xfrm>
            <a:off x="1318509" y="3367720"/>
            <a:ext cx="4665386" cy="4765137"/>
            <a:chOff x="8198" y="8198"/>
            <a:chExt cx="6220515" cy="6353517"/>
          </a:xfrm>
        </p:grpSpPr>
        <p:sp>
          <p:nvSpPr>
            <p:cNvPr id="229" name="Google Shape;229;p17"/>
            <p:cNvSpPr txBox="1"/>
            <p:nvPr/>
          </p:nvSpPr>
          <p:spPr>
            <a:xfrm>
              <a:off x="1067711" y="67841"/>
              <a:ext cx="5161002"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2CD9CB"/>
                  </a:solidFill>
                  <a:latin typeface="Montserrat"/>
                  <a:ea typeface="Montserrat"/>
                  <a:cs typeface="Montserrat"/>
                  <a:sym typeface="Montserrat"/>
                </a:rPr>
                <a:t>ML Algorithms</a:t>
              </a:r>
              <a:endParaRPr dirty="0"/>
            </a:p>
          </p:txBody>
        </p:sp>
        <p:sp>
          <p:nvSpPr>
            <p:cNvPr id="230" name="Google Shape;230;p17"/>
            <p:cNvSpPr txBox="1"/>
            <p:nvPr/>
          </p:nvSpPr>
          <p:spPr>
            <a:xfrm>
              <a:off x="1067710" y="4058769"/>
              <a:ext cx="5161003"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2CD9CB"/>
                  </a:solidFill>
                  <a:latin typeface="Montserrat"/>
                  <a:ea typeface="Montserrat"/>
                  <a:cs typeface="Montserrat"/>
                  <a:sym typeface="Montserrat"/>
                </a:rPr>
                <a:t>Deep Learning</a:t>
              </a:r>
              <a:endParaRPr dirty="0"/>
            </a:p>
          </p:txBody>
        </p:sp>
        <p:sp>
          <p:nvSpPr>
            <p:cNvPr id="231" name="Google Shape;231;p17"/>
            <p:cNvSpPr txBox="1"/>
            <p:nvPr/>
          </p:nvSpPr>
          <p:spPr>
            <a:xfrm>
              <a:off x="1067710" y="992458"/>
              <a:ext cx="4992127" cy="689164"/>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dirty="0">
                  <a:solidFill>
                    <a:srgbClr val="FFFFFF"/>
                  </a:solidFill>
                  <a:latin typeface="Arial"/>
                  <a:ea typeface="Arial"/>
                  <a:cs typeface="Arial"/>
                  <a:sym typeface="Arial"/>
                </a:rPr>
                <a:t>SVM,KNN, Decision Trees</a:t>
              </a:r>
              <a:endParaRPr dirty="0"/>
            </a:p>
          </p:txBody>
        </p:sp>
        <p:sp>
          <p:nvSpPr>
            <p:cNvPr id="232" name="Google Shape;232;p17"/>
            <p:cNvSpPr txBox="1"/>
            <p:nvPr/>
          </p:nvSpPr>
          <p:spPr>
            <a:xfrm>
              <a:off x="1067710" y="4983388"/>
              <a:ext cx="5161003" cy="137832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dirty="0">
                  <a:solidFill>
                    <a:srgbClr val="FFFFFF"/>
                  </a:solidFill>
                  <a:latin typeface="Arial"/>
                  <a:ea typeface="Arial"/>
                  <a:cs typeface="Arial"/>
                  <a:sym typeface="Arial"/>
                </a:rPr>
                <a:t>Enhanced accuracy and capability for complex tasks</a:t>
              </a:r>
              <a:endParaRPr dirty="0"/>
            </a:p>
          </p:txBody>
        </p:sp>
        <p:grpSp>
          <p:nvGrpSpPr>
            <p:cNvPr id="233" name="Google Shape;233;p17"/>
            <p:cNvGrpSpPr/>
            <p:nvPr/>
          </p:nvGrpSpPr>
          <p:grpSpPr>
            <a:xfrm rot="5474817">
              <a:off x="8198" y="8198"/>
              <a:ext cx="761756" cy="761756"/>
              <a:chOff x="0" y="0"/>
              <a:chExt cx="812800" cy="812800"/>
            </a:xfrm>
          </p:grpSpPr>
          <p:sp>
            <p:nvSpPr>
              <p:cNvPr id="234" name="Google Shape;23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6" name="Google Shape;236;p17"/>
            <p:cNvGrpSpPr/>
            <p:nvPr/>
          </p:nvGrpSpPr>
          <p:grpSpPr>
            <a:xfrm rot="5474817">
              <a:off x="8198" y="3999127"/>
              <a:ext cx="761756" cy="761756"/>
              <a:chOff x="0" y="0"/>
              <a:chExt cx="812800" cy="812800"/>
            </a:xfrm>
          </p:grpSpPr>
          <p:sp>
            <p:nvSpPr>
              <p:cNvPr id="237" name="Google Shape;237;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39" name="Google Shape;239;p17"/>
          <p:cNvSpPr/>
          <p:nvPr/>
        </p:nvSpPr>
        <p:spPr>
          <a:xfrm rot="-7768016">
            <a:off x="14379501" y="-5856316"/>
            <a:ext cx="8728113" cy="12454715"/>
          </a:xfrm>
          <a:custGeom>
            <a:avLst/>
            <a:gdLst/>
            <a:ahLst/>
            <a:cxnLst/>
            <a:rect l="l" t="t" r="r" b="b"/>
            <a:pathLst>
              <a:path w="8728113" h="12454715" extrusionOk="0">
                <a:moveTo>
                  <a:pt x="0" y="0"/>
                </a:moveTo>
                <a:lnTo>
                  <a:pt x="8728113" y="0"/>
                </a:lnTo>
                <a:lnTo>
                  <a:pt x="8728113" y="12454714"/>
                </a:lnTo>
                <a:lnTo>
                  <a:pt x="0" y="12454714"/>
                </a:lnTo>
                <a:lnTo>
                  <a:pt x="0" y="0"/>
                </a:lnTo>
                <a:close/>
              </a:path>
            </a:pathLst>
          </a:custGeom>
          <a:blipFill rotWithShape="1">
            <a:blip r:embed="rId4">
              <a:alphaModFix/>
            </a:blip>
            <a:stretch>
              <a:fillRect l="-10902" r="-10902"/>
            </a:stretch>
          </a:blipFill>
          <a:ln>
            <a:noFill/>
          </a:ln>
        </p:spPr>
      </p:sp>
      <p:grpSp>
        <p:nvGrpSpPr>
          <p:cNvPr id="240" name="Google Shape;240;p17"/>
          <p:cNvGrpSpPr/>
          <p:nvPr/>
        </p:nvGrpSpPr>
        <p:grpSpPr>
          <a:xfrm rot="-606632">
            <a:off x="11989384" y="3751760"/>
            <a:ext cx="3086100" cy="3266926"/>
            <a:chOff x="0" y="-47625"/>
            <a:chExt cx="812800" cy="860425"/>
          </a:xfrm>
        </p:grpSpPr>
        <p:sp>
          <p:nvSpPr>
            <p:cNvPr id="241" name="Google Shape;241;p17"/>
            <p:cNvSpPr/>
            <p:nvPr/>
          </p:nvSpPr>
          <p:spPr>
            <a:xfrm>
              <a:off x="0" y="0"/>
              <a:ext cx="812800" cy="470940"/>
            </a:xfrm>
            <a:custGeom>
              <a:avLst/>
              <a:gdLst/>
              <a:ahLst/>
              <a:cxnLst/>
              <a:rect l="l" t="t" r="r" b="b"/>
              <a:pathLst>
                <a:path w="812800" h="470940" extrusionOk="0">
                  <a:moveTo>
                    <a:pt x="0" y="0"/>
                  </a:moveTo>
                  <a:lnTo>
                    <a:pt x="812800" y="0"/>
                  </a:lnTo>
                  <a:lnTo>
                    <a:pt x="812800" y="470940"/>
                  </a:lnTo>
                  <a:lnTo>
                    <a:pt x="0" y="470940"/>
                  </a:lnTo>
                  <a:close/>
                </a:path>
              </a:pathLst>
            </a:custGeom>
            <a:solidFill>
              <a:srgbClr val="8D90FC"/>
            </a:solidFill>
            <a:ln>
              <a:noFill/>
            </a:ln>
          </p:spPr>
        </p:sp>
        <p:sp>
          <p:nvSpPr>
            <p:cNvPr id="242" name="Google Shape;242;p1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17"/>
          <p:cNvSpPr/>
          <p:nvPr/>
        </p:nvSpPr>
        <p:spPr>
          <a:xfrm>
            <a:off x="10972304" y="-2973178"/>
            <a:ext cx="10857980" cy="16571446"/>
          </a:xfrm>
          <a:custGeom>
            <a:avLst/>
            <a:gdLst/>
            <a:ahLst/>
            <a:cxnLst/>
            <a:rect l="l" t="t" r="r" b="b"/>
            <a:pathLst>
              <a:path w="10857980" h="16571446" extrusionOk="0">
                <a:moveTo>
                  <a:pt x="0" y="0"/>
                </a:moveTo>
                <a:lnTo>
                  <a:pt x="10857980" y="0"/>
                </a:lnTo>
                <a:lnTo>
                  <a:pt x="10857980" y="16571446"/>
                </a:lnTo>
                <a:lnTo>
                  <a:pt x="0" y="16571446"/>
                </a:lnTo>
                <a:lnTo>
                  <a:pt x="0" y="0"/>
                </a:lnTo>
                <a:close/>
              </a:path>
            </a:pathLst>
          </a:custGeom>
          <a:blipFill rotWithShape="1">
            <a:blip r:embed="rId5">
              <a:alphaModFix/>
            </a:blip>
            <a:stretch>
              <a:fillRect l="-1745"/>
            </a:stretch>
          </a:blipFill>
          <a:ln>
            <a:noFill/>
          </a:ln>
        </p:spPr>
      </p:sp>
      <p:sp>
        <p:nvSpPr>
          <p:cNvPr id="244" name="Google Shape;244;p17"/>
          <p:cNvSpPr txBox="1"/>
          <p:nvPr/>
        </p:nvSpPr>
        <p:spPr>
          <a:xfrm>
            <a:off x="2289429" y="961460"/>
            <a:ext cx="9381392"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a:solidFill>
                  <a:srgbClr val="FFFFFF"/>
                </a:solidFill>
                <a:latin typeface="Russo One"/>
                <a:ea typeface="Russo One"/>
                <a:cs typeface="Russo One"/>
                <a:sym typeface="Russo One"/>
              </a:rPr>
              <a:t>Technology Stack</a:t>
            </a:r>
            <a:endParaRPr lang="en-US" dirty="0"/>
          </a:p>
        </p:txBody>
      </p:sp>
      <p:pic>
        <p:nvPicPr>
          <p:cNvPr id="2" name="Picture 1" descr="Logo, company name&#10;&#10;Description automatically generated">
            <a:extLst>
              <a:ext uri="{FF2B5EF4-FFF2-40B4-BE49-F238E27FC236}">
                <a16:creationId xmlns:a16="http://schemas.microsoft.com/office/drawing/2014/main" id="{ED35D8A3-4C06-60EF-79DD-E0FB841BD5EE}"/>
              </a:ext>
            </a:extLst>
          </p:cNvPr>
          <p:cNvPicPr>
            <a:picLocks noChangeAspect="1"/>
          </p:cNvPicPr>
          <p:nvPr/>
        </p:nvPicPr>
        <p:blipFill>
          <a:blip r:embed="rId6"/>
          <a:stretch>
            <a:fillRect/>
          </a:stretch>
        </p:blipFill>
        <p:spPr>
          <a:xfrm>
            <a:off x="16020557" y="0"/>
            <a:ext cx="2257029" cy="528810"/>
          </a:xfrm>
          <a:prstGeom prst="rect">
            <a:avLst/>
          </a:prstGeom>
        </p:spPr>
      </p:pic>
      <p:pic>
        <p:nvPicPr>
          <p:cNvPr id="3" name="Picture 2">
            <a:extLst>
              <a:ext uri="{FF2B5EF4-FFF2-40B4-BE49-F238E27FC236}">
                <a16:creationId xmlns:a16="http://schemas.microsoft.com/office/drawing/2014/main" id="{24F1C765-56B9-B1B3-C963-850CC2906E78}"/>
              </a:ext>
            </a:extLst>
          </p:cNvPr>
          <p:cNvPicPr>
            <a:picLocks noChangeAspect="1"/>
          </p:cNvPicPr>
          <p:nvPr/>
        </p:nvPicPr>
        <p:blipFill>
          <a:blip r:embed="rId7"/>
          <a:stretch>
            <a:fillRect/>
          </a:stretch>
        </p:blipFill>
        <p:spPr>
          <a:xfrm>
            <a:off x="44450" y="69850"/>
            <a:ext cx="752475" cy="7810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103" name="Google Shape;103;p12"/>
          <p:cNvGrpSpPr/>
          <p:nvPr/>
        </p:nvGrpSpPr>
        <p:grpSpPr>
          <a:xfrm rot="-2699999">
            <a:off x="-220243" y="145295"/>
            <a:ext cx="6881930" cy="22187952"/>
            <a:chOff x="0" y="-47625"/>
            <a:chExt cx="1493538" cy="4815298"/>
          </a:xfrm>
        </p:grpSpPr>
        <p:sp>
          <p:nvSpPr>
            <p:cNvPr id="104" name="Google Shape;104;p12"/>
            <p:cNvSpPr/>
            <p:nvPr/>
          </p:nvSpPr>
          <p:spPr>
            <a:xfrm>
              <a:off x="0" y="0"/>
              <a:ext cx="1493538" cy="4767673"/>
            </a:xfrm>
            <a:custGeom>
              <a:avLst/>
              <a:gdLst/>
              <a:ahLst/>
              <a:cxnLst/>
              <a:rect l="l" t="t" r="r" b="b"/>
              <a:pathLst>
                <a:path w="1493538" h="4767673" extrusionOk="0">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105" name="Google Shape;105;p12"/>
            <p:cNvSpPr txBox="1"/>
            <p:nvPr/>
          </p:nvSpPr>
          <p:spPr>
            <a:xfrm>
              <a:off x="0" y="-47625"/>
              <a:ext cx="812800" cy="860425"/>
            </a:xfrm>
            <a:prstGeom prst="rect">
              <a:avLst/>
            </a:prstGeom>
            <a:noFill/>
            <a:ln>
              <a:noFill/>
            </a:ln>
          </p:spPr>
          <p:txBody>
            <a:bodyPr spcFirstLastPara="1" wrap="square" lIns="61650" tIns="61650" rIns="61650" bIns="6165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12"/>
          <p:cNvSpPr txBox="1"/>
          <p:nvPr/>
        </p:nvSpPr>
        <p:spPr>
          <a:xfrm>
            <a:off x="337624" y="2342733"/>
            <a:ext cx="17290953" cy="6881884"/>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2800" u="sng" dirty="0">
                <a:solidFill>
                  <a:srgbClr val="FFFFFF"/>
                </a:solidFill>
                <a:latin typeface="Montserrat"/>
                <a:ea typeface="Montserrat"/>
                <a:cs typeface="Montserrat"/>
                <a:sym typeface="Montserrat"/>
              </a:rPr>
              <a:t>Open Source Computer Vision</a:t>
            </a:r>
            <a:r>
              <a:rPr lang="en-US" sz="2800" u="none" dirty="0">
                <a:solidFill>
                  <a:srgbClr val="FFFFFF"/>
                </a:solidFill>
                <a:latin typeface="Montserrat"/>
                <a:ea typeface="Montserrat"/>
                <a:cs typeface="Montserrat"/>
                <a:sym typeface="Montserrat"/>
              </a:rPr>
              <a:t>(OpenCV) is a library capable of processing real-time frame and video while also displaying analytical capabilities. </a:t>
            </a:r>
          </a:p>
          <a:p>
            <a:pPr marL="457200" marR="0" lvl="0" indent="-457200" algn="l" rtl="0">
              <a:lnSpc>
                <a:spcPct val="130000"/>
              </a:lnSpc>
              <a:spcBef>
                <a:spcPts val="0"/>
              </a:spcBef>
              <a:spcAft>
                <a:spcPts val="0"/>
              </a:spcAft>
              <a:buFont typeface="Arial" panose="020B0604020202020204" pitchFamily="34" charset="0"/>
              <a:buChar char="•"/>
            </a:pPr>
            <a:r>
              <a:rPr lang="en-US" sz="2800" dirty="0">
                <a:solidFill>
                  <a:srgbClr val="FFFFFF"/>
                </a:solidFill>
                <a:latin typeface="Montserrat"/>
                <a:sym typeface="Montserrat"/>
              </a:rPr>
              <a:t>Used to display text on picture using putText(). imshow() is used to output the frames.</a:t>
            </a:r>
          </a:p>
          <a:p>
            <a:pPr marL="457200" marR="0" lvl="0" indent="-457200" algn="l" rtl="0">
              <a:lnSpc>
                <a:spcPct val="130000"/>
              </a:lnSpc>
              <a:spcBef>
                <a:spcPts val="0"/>
              </a:spcBef>
              <a:spcAft>
                <a:spcPts val="0"/>
              </a:spcAft>
              <a:buFont typeface="Arial" panose="020B0604020202020204" pitchFamily="34" charset="0"/>
              <a:buChar char="•"/>
            </a:pPr>
            <a:r>
              <a:rPr lang="en-US" sz="2800" i="1" dirty="0">
                <a:solidFill>
                  <a:srgbClr val="FFFFFF"/>
                </a:solidFill>
                <a:latin typeface="Montserrat"/>
                <a:sym typeface="Montserrat"/>
              </a:rPr>
              <a:t>Cv2.dnn.blobFromImage </a:t>
            </a:r>
            <a:r>
              <a:rPr lang="en-US" sz="2800" dirty="0">
                <a:solidFill>
                  <a:srgbClr val="FFFFFF"/>
                </a:solidFill>
                <a:latin typeface="Montserrat"/>
                <a:sym typeface="Montserrat"/>
              </a:rPr>
              <a:t>function returns a blob which is our input image after mean subtraction, normalizing and channel swapping. </a:t>
            </a:r>
          </a:p>
          <a:p>
            <a:pPr marL="457200" marR="0" lvl="0" indent="-457200" algn="l" rtl="0">
              <a:lnSpc>
                <a:spcPct val="130000"/>
              </a:lnSpc>
              <a:spcBef>
                <a:spcPts val="0"/>
              </a:spcBef>
              <a:spcAft>
                <a:spcPts val="0"/>
              </a:spcAft>
              <a:buFont typeface="Arial" panose="020B0604020202020204" pitchFamily="34" charset="0"/>
              <a:buChar char="•"/>
            </a:pPr>
            <a:r>
              <a:rPr lang="en-US" sz="2800" dirty="0">
                <a:solidFill>
                  <a:srgbClr val="FFFFFF"/>
                </a:solidFill>
                <a:latin typeface="Montserrat"/>
                <a:sym typeface="Montserrat"/>
              </a:rPr>
              <a:t>It was originally developed in C++. In addition Python and Java bindings were provided </a:t>
            </a:r>
          </a:p>
          <a:p>
            <a:pPr marL="457200" marR="0" lvl="0" indent="-457200" algn="l" rtl="0">
              <a:lnSpc>
                <a:spcPct val="130000"/>
              </a:lnSpc>
              <a:spcBef>
                <a:spcPts val="0"/>
              </a:spcBef>
              <a:spcAft>
                <a:spcPts val="0"/>
              </a:spcAft>
              <a:buFont typeface="Arial" panose="020B0604020202020204" pitchFamily="34" charset="0"/>
              <a:buChar char="•"/>
            </a:pPr>
            <a:r>
              <a:rPr lang="en-US" sz="2800" dirty="0">
                <a:solidFill>
                  <a:srgbClr val="FFFFFF"/>
                </a:solidFill>
                <a:latin typeface="Montserrat"/>
                <a:sym typeface="Montserrat"/>
              </a:rPr>
              <a:t>OpenCV runs on various OS such as windows, Linux, </a:t>
            </a:r>
            <a:r>
              <a:rPr lang="en-US" sz="2800" dirty="0" err="1">
                <a:solidFill>
                  <a:srgbClr val="FFFFFF"/>
                </a:solidFill>
                <a:latin typeface="Montserrat"/>
                <a:sym typeface="Montserrat"/>
              </a:rPr>
              <a:t>OSx</a:t>
            </a:r>
            <a:r>
              <a:rPr lang="en-US" sz="2800" dirty="0">
                <a:solidFill>
                  <a:srgbClr val="FFFFFF"/>
                </a:solidFill>
                <a:latin typeface="Montserrat"/>
                <a:sym typeface="Montserrat"/>
              </a:rPr>
              <a:t> ,etc.</a:t>
            </a:r>
          </a:p>
          <a:p>
            <a:pPr marL="457200" marR="0" lvl="0" indent="-457200" algn="l" rtl="0">
              <a:lnSpc>
                <a:spcPct val="130000"/>
              </a:lnSpc>
              <a:spcBef>
                <a:spcPts val="0"/>
              </a:spcBef>
              <a:spcAft>
                <a:spcPts val="0"/>
              </a:spcAft>
              <a:buFont typeface="Arial" panose="020B0604020202020204" pitchFamily="34" charset="0"/>
              <a:buChar char="•"/>
            </a:pPr>
            <a:r>
              <a:rPr lang="en-US" sz="2800" dirty="0">
                <a:solidFill>
                  <a:srgbClr val="FFFFFF"/>
                </a:solidFill>
                <a:latin typeface="Montserrat"/>
                <a:sym typeface="Montserrat"/>
              </a:rPr>
              <a:t>Some </a:t>
            </a:r>
            <a:r>
              <a:rPr lang="en-US" sz="2800" u="sng" dirty="0">
                <a:solidFill>
                  <a:srgbClr val="FFFFFF"/>
                </a:solidFill>
                <a:latin typeface="Montserrat"/>
                <a:sym typeface="Montserrat"/>
              </a:rPr>
              <a:t>Features</a:t>
            </a:r>
            <a:r>
              <a:rPr lang="en-US" sz="2800" dirty="0">
                <a:solidFill>
                  <a:srgbClr val="FFFFFF"/>
                </a:solidFill>
                <a:latin typeface="Montserrat"/>
                <a:sym typeface="Montserrat"/>
              </a:rPr>
              <a:t> of the OpenCV Library:</a:t>
            </a:r>
          </a:p>
          <a:p>
            <a:pPr marL="457200" marR="0" lvl="0" indent="-457200" rtl="0">
              <a:lnSpc>
                <a:spcPct val="130000"/>
              </a:lnSpc>
              <a:spcBef>
                <a:spcPts val="0"/>
              </a:spcBef>
              <a:spcAft>
                <a:spcPts val="0"/>
              </a:spcAft>
              <a:buFont typeface="+mj-lt"/>
              <a:buAutoNum type="arabicPeriod"/>
            </a:pPr>
            <a:r>
              <a:rPr lang="en-US" sz="2400" dirty="0">
                <a:solidFill>
                  <a:srgbClr val="FFFFFF"/>
                </a:solidFill>
                <a:latin typeface="Montserrat"/>
                <a:sym typeface="Montserrat"/>
              </a:rPr>
              <a:t>Read &amp; Write frames</a:t>
            </a:r>
          </a:p>
          <a:p>
            <a:pPr marL="457200" marR="0" lvl="0" indent="-457200" rtl="0">
              <a:lnSpc>
                <a:spcPct val="130000"/>
              </a:lnSpc>
              <a:spcBef>
                <a:spcPts val="0"/>
              </a:spcBef>
              <a:spcAft>
                <a:spcPts val="0"/>
              </a:spcAft>
              <a:buFont typeface="+mj-lt"/>
              <a:buAutoNum type="arabicPeriod"/>
            </a:pPr>
            <a:r>
              <a:rPr lang="en-US" sz="2400" dirty="0">
                <a:solidFill>
                  <a:srgbClr val="FFFFFF"/>
                </a:solidFill>
                <a:latin typeface="Montserrat"/>
                <a:sym typeface="Montserrat"/>
              </a:rPr>
              <a:t>Capture &amp; Save videos</a:t>
            </a:r>
          </a:p>
          <a:p>
            <a:pPr marL="457200" marR="0" lvl="0" indent="-457200" rtl="0">
              <a:lnSpc>
                <a:spcPct val="130000"/>
              </a:lnSpc>
              <a:spcBef>
                <a:spcPts val="0"/>
              </a:spcBef>
              <a:spcAft>
                <a:spcPts val="0"/>
              </a:spcAft>
              <a:buFont typeface="+mj-lt"/>
              <a:buAutoNum type="arabicPeriod"/>
            </a:pPr>
            <a:r>
              <a:rPr lang="en-US" sz="2400" dirty="0">
                <a:solidFill>
                  <a:srgbClr val="FFFFFF"/>
                </a:solidFill>
                <a:latin typeface="Montserrat"/>
                <a:sym typeface="Montserrat"/>
              </a:rPr>
              <a:t>Perform Feature Detection </a:t>
            </a:r>
          </a:p>
          <a:p>
            <a:pPr marL="457200" marR="0" lvl="0" indent="-457200" rtl="0">
              <a:lnSpc>
                <a:spcPct val="130000"/>
              </a:lnSpc>
              <a:spcBef>
                <a:spcPts val="0"/>
              </a:spcBef>
              <a:spcAft>
                <a:spcPts val="0"/>
              </a:spcAft>
              <a:buFont typeface="+mj-lt"/>
              <a:buAutoNum type="arabicPeriod"/>
            </a:pPr>
            <a:r>
              <a:rPr lang="en-US" sz="2400" dirty="0">
                <a:solidFill>
                  <a:srgbClr val="FFFFFF"/>
                </a:solidFill>
                <a:latin typeface="Montserrat"/>
                <a:sym typeface="Montserrat"/>
              </a:rPr>
              <a:t>Detect specific objects(faces, eyes, cars, </a:t>
            </a:r>
            <a:r>
              <a:rPr lang="en-US" sz="2400" dirty="0" err="1">
                <a:solidFill>
                  <a:srgbClr val="FFFFFF"/>
                </a:solidFill>
                <a:latin typeface="Montserrat"/>
                <a:sym typeface="Montserrat"/>
              </a:rPr>
              <a:t>etc</a:t>
            </a:r>
            <a:r>
              <a:rPr lang="en-US" sz="2400" dirty="0">
                <a:solidFill>
                  <a:srgbClr val="FFFFFF"/>
                </a:solidFill>
                <a:latin typeface="Montserrat"/>
                <a:sym typeface="Montserrat"/>
              </a:rPr>
              <a:t>)</a:t>
            </a:r>
          </a:p>
          <a:p>
            <a:pPr marL="457200" marR="0" lvl="0" indent="-457200" rtl="0">
              <a:lnSpc>
                <a:spcPct val="130000"/>
              </a:lnSpc>
              <a:spcBef>
                <a:spcPts val="0"/>
              </a:spcBef>
              <a:spcAft>
                <a:spcPts val="0"/>
              </a:spcAft>
              <a:buFont typeface="+mj-lt"/>
              <a:buAutoNum type="arabicPeriod"/>
            </a:pPr>
            <a:r>
              <a:rPr lang="en-US" sz="2400" dirty="0">
                <a:solidFill>
                  <a:srgbClr val="FFFFFF"/>
                </a:solidFill>
                <a:latin typeface="Montserrat"/>
                <a:sym typeface="Montserrat"/>
              </a:rPr>
              <a:t>Analyze and track objects in a video</a:t>
            </a:r>
            <a:endParaRPr lang="en-IN" sz="1100" dirty="0"/>
          </a:p>
        </p:txBody>
      </p:sp>
      <p:grpSp>
        <p:nvGrpSpPr>
          <p:cNvPr id="9" name="Group 8">
            <a:extLst>
              <a:ext uri="{FF2B5EF4-FFF2-40B4-BE49-F238E27FC236}">
                <a16:creationId xmlns:a16="http://schemas.microsoft.com/office/drawing/2014/main" id="{D7C4D40E-4614-8F34-F225-D96F6F54A84C}"/>
              </a:ext>
            </a:extLst>
          </p:cNvPr>
          <p:cNvGrpSpPr/>
          <p:nvPr/>
        </p:nvGrpSpPr>
        <p:grpSpPr>
          <a:xfrm>
            <a:off x="731520" y="200662"/>
            <a:ext cx="6696651" cy="1832046"/>
            <a:chOff x="1745272" y="197845"/>
            <a:chExt cx="6696651" cy="1832046"/>
          </a:xfrm>
        </p:grpSpPr>
        <p:sp>
          <p:nvSpPr>
            <p:cNvPr id="106" name="Google Shape;106;p12"/>
            <p:cNvSpPr txBox="1"/>
            <p:nvPr/>
          </p:nvSpPr>
          <p:spPr>
            <a:xfrm>
              <a:off x="1745272" y="215948"/>
              <a:ext cx="4655528" cy="1680332"/>
            </a:xfrm>
            <a:prstGeom prst="rect">
              <a:avLst/>
            </a:prstGeom>
            <a:noFill/>
            <a:ln>
              <a:noFill/>
            </a:ln>
          </p:spPr>
          <p:txBody>
            <a:bodyPr spcFirstLastPara="1" wrap="square" lIns="0" tIns="0" rIns="0" bIns="0" anchor="t" anchorCtr="0">
              <a:spAutoFit/>
            </a:bodyPr>
            <a:lstStyle/>
            <a:p>
              <a:pPr marL="0" marR="0" lvl="0" indent="0" algn="just" rtl="0">
                <a:lnSpc>
                  <a:spcPct val="120002"/>
                </a:lnSpc>
                <a:spcBef>
                  <a:spcPts val="0"/>
                </a:spcBef>
                <a:spcAft>
                  <a:spcPts val="0"/>
                </a:spcAft>
                <a:buNone/>
              </a:pPr>
              <a:r>
                <a:rPr lang="en-US" sz="9099" dirty="0">
                  <a:solidFill>
                    <a:srgbClr val="2CD9CB"/>
                  </a:solidFill>
                  <a:latin typeface="Russo One"/>
                  <a:ea typeface="Russo One"/>
                  <a:cs typeface="Russo One"/>
                  <a:sym typeface="Russo One"/>
                </a:rPr>
                <a:t>OpenCV</a:t>
              </a:r>
              <a:endParaRPr dirty="0"/>
            </a:p>
          </p:txBody>
        </p:sp>
        <p:pic>
          <p:nvPicPr>
            <p:cNvPr id="1026" name="Picture 2">
              <a:extLst>
                <a:ext uri="{FF2B5EF4-FFF2-40B4-BE49-F238E27FC236}">
                  <a16:creationId xmlns:a16="http://schemas.microsoft.com/office/drawing/2014/main" id="{2A0DAEAA-BD10-C7A6-A166-F171007C7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423" y="197845"/>
              <a:ext cx="1714500" cy="1832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56F48B1B-9F5F-F9A4-52FC-0DE187D358FF}"/>
              </a:ext>
            </a:extLst>
          </p:cNvPr>
          <p:cNvGrpSpPr/>
          <p:nvPr/>
        </p:nvGrpSpPr>
        <p:grpSpPr>
          <a:xfrm>
            <a:off x="9784079" y="6478316"/>
            <a:ext cx="6378443" cy="3189937"/>
            <a:chOff x="12251202" y="378975"/>
            <a:chExt cx="5715000" cy="2437579"/>
          </a:xfrm>
        </p:grpSpPr>
        <p:pic>
          <p:nvPicPr>
            <p:cNvPr id="1028" name="Picture 4">
              <a:extLst>
                <a:ext uri="{FF2B5EF4-FFF2-40B4-BE49-F238E27FC236}">
                  <a16:creationId xmlns:a16="http://schemas.microsoft.com/office/drawing/2014/main" id="{F54A53E6-4BC0-9200-52C0-48003087A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1202" y="378975"/>
              <a:ext cx="5715000" cy="159067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64;p15">
              <a:extLst>
                <a:ext uri="{FF2B5EF4-FFF2-40B4-BE49-F238E27FC236}">
                  <a16:creationId xmlns:a16="http://schemas.microsoft.com/office/drawing/2014/main" id="{38480230-86B0-FC26-5720-77E22C575B77}"/>
                </a:ext>
              </a:extLst>
            </p:cNvPr>
            <p:cNvSpPr txBox="1"/>
            <p:nvPr/>
          </p:nvSpPr>
          <p:spPr>
            <a:xfrm>
              <a:off x="14757525" y="2170223"/>
              <a:ext cx="3208677" cy="6463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u="none" dirty="0">
                  <a:solidFill>
                    <a:srgbClr val="FFFFFF"/>
                  </a:solidFill>
                  <a:latin typeface="Arial"/>
                  <a:ea typeface="Arial"/>
                  <a:cs typeface="Arial"/>
                  <a:sym typeface="Arial"/>
                </a:rPr>
                <a:t>Mean subtraction where rgb mean is calculated from a dataset of images and subtracted from original image.</a:t>
              </a:r>
              <a:endParaRPr dirty="0"/>
            </a:p>
          </p:txBody>
        </p:sp>
      </p:grpSp>
      <p:pic>
        <p:nvPicPr>
          <p:cNvPr id="2" name="Picture 1" descr="Logo, company name&#10;&#10;Description automatically generated">
            <a:extLst>
              <a:ext uri="{FF2B5EF4-FFF2-40B4-BE49-F238E27FC236}">
                <a16:creationId xmlns:a16="http://schemas.microsoft.com/office/drawing/2014/main" id="{6C2FBAAB-8199-85B4-7FF6-E7E368FFE37D}"/>
              </a:ext>
            </a:extLst>
          </p:cNvPr>
          <p:cNvPicPr>
            <a:picLocks noChangeAspect="1"/>
          </p:cNvPicPr>
          <p:nvPr/>
        </p:nvPicPr>
        <p:blipFill>
          <a:blip r:embed="rId5"/>
          <a:stretch>
            <a:fillRect/>
          </a:stretch>
        </p:blipFill>
        <p:spPr>
          <a:xfrm>
            <a:off x="16020557" y="0"/>
            <a:ext cx="2257029" cy="528810"/>
          </a:xfrm>
          <a:prstGeom prst="rect">
            <a:avLst/>
          </a:prstGeom>
        </p:spPr>
      </p:pic>
      <p:pic>
        <p:nvPicPr>
          <p:cNvPr id="3" name="Picture 2">
            <a:extLst>
              <a:ext uri="{FF2B5EF4-FFF2-40B4-BE49-F238E27FC236}">
                <a16:creationId xmlns:a16="http://schemas.microsoft.com/office/drawing/2014/main" id="{945D3F46-5905-B9C4-082F-2DF13B456FF0}"/>
              </a:ext>
            </a:extLst>
          </p:cNvPr>
          <p:cNvPicPr>
            <a:picLocks noChangeAspect="1"/>
          </p:cNvPicPr>
          <p:nvPr/>
        </p:nvPicPr>
        <p:blipFill>
          <a:blip r:embed="rId6"/>
          <a:stretch>
            <a:fillRect/>
          </a:stretch>
        </p:blipFill>
        <p:spPr>
          <a:xfrm>
            <a:off x="44450" y="69850"/>
            <a:ext cx="752475" cy="781050"/>
          </a:xfrm>
          <a:prstGeom prst="rect">
            <a:avLst/>
          </a:prstGeom>
        </p:spPr>
      </p:pic>
    </p:spTree>
    <p:extLst>
      <p:ext uri="{BB962C8B-B14F-4D97-AF65-F5344CB8AC3E}">
        <p14:creationId xmlns:p14="http://schemas.microsoft.com/office/powerpoint/2010/main" val="261763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103" name="Google Shape;103;p12"/>
          <p:cNvGrpSpPr/>
          <p:nvPr/>
        </p:nvGrpSpPr>
        <p:grpSpPr>
          <a:xfrm rot="-2699999">
            <a:off x="-220243" y="145295"/>
            <a:ext cx="6881930" cy="22187952"/>
            <a:chOff x="0" y="-47625"/>
            <a:chExt cx="1493538" cy="4815298"/>
          </a:xfrm>
        </p:grpSpPr>
        <p:sp>
          <p:nvSpPr>
            <p:cNvPr id="104" name="Google Shape;104;p12"/>
            <p:cNvSpPr/>
            <p:nvPr/>
          </p:nvSpPr>
          <p:spPr>
            <a:xfrm>
              <a:off x="0" y="0"/>
              <a:ext cx="1493538" cy="4767673"/>
            </a:xfrm>
            <a:custGeom>
              <a:avLst/>
              <a:gdLst/>
              <a:ahLst/>
              <a:cxnLst/>
              <a:rect l="l" t="t" r="r" b="b"/>
              <a:pathLst>
                <a:path w="1493538" h="4767673" extrusionOk="0">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00" scaled="0"/>
            </a:gradFill>
            <a:ln>
              <a:noFill/>
            </a:ln>
          </p:spPr>
        </p:sp>
        <p:sp>
          <p:nvSpPr>
            <p:cNvPr id="105" name="Google Shape;105;p12"/>
            <p:cNvSpPr txBox="1"/>
            <p:nvPr/>
          </p:nvSpPr>
          <p:spPr>
            <a:xfrm>
              <a:off x="0" y="-47625"/>
              <a:ext cx="812800" cy="860425"/>
            </a:xfrm>
            <a:prstGeom prst="rect">
              <a:avLst/>
            </a:prstGeom>
            <a:noFill/>
            <a:ln>
              <a:noFill/>
            </a:ln>
          </p:spPr>
          <p:txBody>
            <a:bodyPr spcFirstLastPara="1" wrap="square" lIns="61650" tIns="61650" rIns="61650" bIns="6165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12"/>
          <p:cNvSpPr txBox="1"/>
          <p:nvPr/>
        </p:nvSpPr>
        <p:spPr>
          <a:xfrm>
            <a:off x="337624" y="2342733"/>
            <a:ext cx="17290953" cy="7011920"/>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Font typeface="Arial" panose="020B0604020202020204" pitchFamily="34" charset="0"/>
              <a:buChar char="•"/>
            </a:pPr>
            <a:r>
              <a:rPr lang="en-US" sz="2800" dirty="0">
                <a:solidFill>
                  <a:srgbClr val="FFFFFF"/>
                </a:solidFill>
                <a:latin typeface="Montserrat"/>
                <a:ea typeface="Montserrat"/>
                <a:cs typeface="Montserrat"/>
                <a:sym typeface="Montserrat"/>
              </a:rPr>
              <a:t>A CNN is a </a:t>
            </a:r>
            <a:r>
              <a:rPr lang="en-US" sz="2800" u="sng" dirty="0">
                <a:solidFill>
                  <a:srgbClr val="FFFFFF"/>
                </a:solidFill>
                <a:latin typeface="Montserrat"/>
                <a:ea typeface="Montserrat"/>
                <a:cs typeface="Montserrat"/>
                <a:sym typeface="Montserrat"/>
              </a:rPr>
              <a:t>deep neural network</a:t>
            </a:r>
            <a:r>
              <a:rPr lang="en-US" sz="2800" dirty="0">
                <a:solidFill>
                  <a:srgbClr val="FFFFFF"/>
                </a:solidFill>
                <a:latin typeface="Montserrat"/>
                <a:ea typeface="Montserrat"/>
                <a:cs typeface="Montserrat"/>
                <a:sym typeface="Montserrat"/>
              </a:rPr>
              <a:t>(DNN) widely used for the frame recognition purposes and processing NLP.</a:t>
            </a:r>
          </a:p>
          <a:p>
            <a:pPr marL="457200" marR="0" lvl="0" indent="-457200" algn="l" rtl="0">
              <a:lnSpc>
                <a:spcPct val="130000"/>
              </a:lnSpc>
              <a:spcBef>
                <a:spcPts val="0"/>
              </a:spcBef>
              <a:spcAft>
                <a:spcPts val="0"/>
              </a:spcAft>
              <a:buFont typeface="Arial" panose="020B0604020202020204" pitchFamily="34" charset="0"/>
              <a:buChar char="•"/>
            </a:pPr>
            <a:r>
              <a:rPr lang="en-US" sz="2800" dirty="0">
                <a:solidFill>
                  <a:srgbClr val="FFFFFF"/>
                </a:solidFill>
                <a:latin typeface="Montserrat"/>
                <a:sym typeface="Montserrat"/>
              </a:rPr>
              <a:t>Also known as ConvNet, a CNN has input and output layers, and multiple hidden layers, many of which are convolutional.</a:t>
            </a:r>
          </a:p>
          <a:p>
            <a:pPr marL="457200" marR="0" lvl="0" indent="-457200" algn="l" rtl="0">
              <a:lnSpc>
                <a:spcPct val="130000"/>
              </a:lnSpc>
              <a:spcBef>
                <a:spcPts val="0"/>
              </a:spcBef>
              <a:spcAft>
                <a:spcPts val="0"/>
              </a:spcAft>
              <a:buFont typeface="Arial" panose="020B0604020202020204" pitchFamily="34" charset="0"/>
              <a:buChar char="•"/>
            </a:pPr>
            <a:r>
              <a:rPr lang="en-US" sz="2800" dirty="0">
                <a:solidFill>
                  <a:srgbClr val="FFFFFF"/>
                </a:solidFill>
                <a:latin typeface="Montserrat"/>
                <a:sym typeface="Montserrat"/>
              </a:rPr>
              <a:t>It has 2 fully connected layers , each with 512 nodes and a final output layer of </a:t>
            </a:r>
            <a:r>
              <a:rPr lang="en-US" sz="2800" i="1" dirty="0">
                <a:solidFill>
                  <a:srgbClr val="FFFFFF"/>
                </a:solidFill>
                <a:latin typeface="Montserrat"/>
                <a:sym typeface="Montserrat"/>
              </a:rPr>
              <a:t>SoftMax</a:t>
            </a:r>
            <a:r>
              <a:rPr lang="en-US" sz="2800" dirty="0">
                <a:solidFill>
                  <a:srgbClr val="FFFFFF"/>
                </a:solidFill>
                <a:latin typeface="Montserrat"/>
                <a:sym typeface="Montserrat"/>
              </a:rPr>
              <a:t> type.</a:t>
            </a:r>
          </a:p>
          <a:p>
            <a:pPr marL="457200" marR="0" lvl="0" indent="-457200" algn="l" rtl="0">
              <a:lnSpc>
                <a:spcPct val="130000"/>
              </a:lnSpc>
              <a:spcBef>
                <a:spcPts val="0"/>
              </a:spcBef>
              <a:spcAft>
                <a:spcPts val="0"/>
              </a:spcAft>
              <a:buFont typeface="Arial" panose="020B0604020202020204" pitchFamily="34" charset="0"/>
              <a:buChar char="•"/>
            </a:pPr>
            <a:r>
              <a:rPr lang="en-US" sz="2800" dirty="0">
                <a:solidFill>
                  <a:srgbClr val="FFFFFF"/>
                </a:solidFill>
                <a:latin typeface="Montserrat"/>
                <a:sym typeface="Montserrat"/>
              </a:rPr>
              <a:t>During training, the CNN learns the optimal values for filter matrices which enable it to extract meaningful features from input feature.</a:t>
            </a:r>
          </a:p>
          <a:p>
            <a:pPr marL="457200" marR="0" lvl="0" indent="-457200" algn="l" rtl="0">
              <a:lnSpc>
                <a:spcPct val="130000"/>
              </a:lnSpc>
              <a:spcBef>
                <a:spcPts val="0"/>
              </a:spcBef>
              <a:spcAft>
                <a:spcPts val="0"/>
              </a:spcAft>
              <a:buFont typeface="Arial" panose="020B0604020202020204" pitchFamily="34" charset="0"/>
              <a:buChar char="•"/>
            </a:pPr>
            <a:r>
              <a:rPr lang="en-US" sz="3200" dirty="0">
                <a:solidFill>
                  <a:srgbClr val="FFFFFF"/>
                </a:solidFill>
                <a:latin typeface="Montserrat"/>
                <a:sym typeface="Montserrat"/>
              </a:rPr>
              <a:t>Convolutional Layers:</a:t>
            </a:r>
          </a:p>
          <a:p>
            <a:pPr marL="457200" marR="0" lvl="0" indent="-457200" algn="l" rtl="0">
              <a:lnSpc>
                <a:spcPct val="130000"/>
              </a:lnSpc>
              <a:spcBef>
                <a:spcPts val="0"/>
              </a:spcBef>
              <a:spcAft>
                <a:spcPts val="0"/>
              </a:spcAft>
              <a:buFont typeface="+mj-lt"/>
              <a:buAutoNum type="arabicPeriod"/>
            </a:pPr>
            <a:r>
              <a:rPr lang="en-US" sz="2800" dirty="0">
                <a:solidFill>
                  <a:srgbClr val="FFFFFF"/>
                </a:solidFill>
                <a:latin typeface="Montserrat"/>
                <a:sym typeface="Montserrat"/>
              </a:rPr>
              <a:t>96 nodes, kernel size – 7 </a:t>
            </a:r>
          </a:p>
          <a:p>
            <a:pPr marL="457200" marR="0" lvl="0" indent="-457200" algn="l" rtl="0">
              <a:lnSpc>
                <a:spcPct val="130000"/>
              </a:lnSpc>
              <a:spcBef>
                <a:spcPts val="0"/>
              </a:spcBef>
              <a:spcAft>
                <a:spcPts val="0"/>
              </a:spcAft>
              <a:buFont typeface="+mj-lt"/>
              <a:buAutoNum type="arabicPeriod"/>
            </a:pPr>
            <a:r>
              <a:rPr lang="en-US" sz="2800" dirty="0">
                <a:solidFill>
                  <a:srgbClr val="FFFFFF"/>
                </a:solidFill>
                <a:latin typeface="Montserrat"/>
                <a:sym typeface="Montserrat"/>
              </a:rPr>
              <a:t>256 nodes, kernel size – 5</a:t>
            </a:r>
          </a:p>
          <a:p>
            <a:pPr marL="457200" marR="0" lvl="0" indent="-457200" algn="l" rtl="0">
              <a:lnSpc>
                <a:spcPct val="130000"/>
              </a:lnSpc>
              <a:spcBef>
                <a:spcPts val="0"/>
              </a:spcBef>
              <a:spcAft>
                <a:spcPts val="0"/>
              </a:spcAft>
              <a:buFont typeface="+mj-lt"/>
              <a:buAutoNum type="arabicPeriod"/>
            </a:pPr>
            <a:r>
              <a:rPr lang="en-US" sz="2800" dirty="0">
                <a:solidFill>
                  <a:srgbClr val="FFFFFF"/>
                </a:solidFill>
                <a:latin typeface="Montserrat"/>
                <a:sym typeface="Montserrat"/>
              </a:rPr>
              <a:t>384 nodes, kernel size – 3</a:t>
            </a:r>
          </a:p>
          <a:p>
            <a:pPr marL="457200" marR="0" lvl="0" indent="-457200" algn="l" rtl="0">
              <a:lnSpc>
                <a:spcPct val="130000"/>
              </a:lnSpc>
              <a:spcBef>
                <a:spcPts val="0"/>
              </a:spcBef>
              <a:spcAft>
                <a:spcPts val="0"/>
              </a:spcAft>
              <a:buFont typeface="Arial" panose="020B0604020202020204" pitchFamily="34" charset="0"/>
              <a:buChar char="•"/>
            </a:pPr>
            <a:endParaRPr lang="en-US" sz="2800" dirty="0">
              <a:solidFill>
                <a:srgbClr val="FFFFFF"/>
              </a:solidFill>
              <a:latin typeface="Montserrat"/>
              <a:sym typeface="Montserrat"/>
            </a:endParaRPr>
          </a:p>
          <a:p>
            <a:pPr marL="457200" marR="0" lvl="0" indent="-457200" algn="l" rtl="0">
              <a:lnSpc>
                <a:spcPct val="130000"/>
              </a:lnSpc>
              <a:spcBef>
                <a:spcPts val="0"/>
              </a:spcBef>
              <a:spcAft>
                <a:spcPts val="0"/>
              </a:spcAft>
              <a:buFont typeface="Arial" panose="020B0604020202020204" pitchFamily="34" charset="0"/>
              <a:buChar char="•"/>
            </a:pPr>
            <a:endParaRPr lang="en-IN" sz="1050" dirty="0"/>
          </a:p>
        </p:txBody>
      </p:sp>
      <p:sp>
        <p:nvSpPr>
          <p:cNvPr id="106" name="Google Shape;106;p12"/>
          <p:cNvSpPr txBox="1"/>
          <p:nvPr/>
        </p:nvSpPr>
        <p:spPr>
          <a:xfrm>
            <a:off x="731520" y="218765"/>
            <a:ext cx="8721970" cy="1680332"/>
          </a:xfrm>
          <a:prstGeom prst="rect">
            <a:avLst/>
          </a:prstGeom>
          <a:noFill/>
          <a:ln>
            <a:noFill/>
          </a:ln>
        </p:spPr>
        <p:txBody>
          <a:bodyPr spcFirstLastPara="1" wrap="square" lIns="0" tIns="0" rIns="0" bIns="0" anchor="t" anchorCtr="0">
            <a:spAutoFit/>
          </a:bodyPr>
          <a:lstStyle/>
          <a:p>
            <a:pPr marL="0" marR="0" lvl="0" indent="0" algn="just" rtl="0">
              <a:lnSpc>
                <a:spcPct val="120002"/>
              </a:lnSpc>
              <a:spcBef>
                <a:spcPts val="0"/>
              </a:spcBef>
              <a:spcAft>
                <a:spcPts val="0"/>
              </a:spcAft>
              <a:buNone/>
            </a:pPr>
            <a:r>
              <a:rPr lang="en-US" sz="9099" dirty="0">
                <a:solidFill>
                  <a:srgbClr val="2CD9CB"/>
                </a:solidFill>
                <a:latin typeface="Russo One"/>
                <a:ea typeface="Russo One"/>
                <a:cs typeface="Russo One"/>
                <a:sym typeface="Russo One"/>
              </a:rPr>
              <a:t>CNN</a:t>
            </a:r>
            <a:r>
              <a:rPr lang="en-US" sz="3000" dirty="0">
                <a:solidFill>
                  <a:srgbClr val="2CD9CB"/>
                </a:solidFill>
                <a:latin typeface="Russo One"/>
                <a:ea typeface="Russo One"/>
                <a:cs typeface="Russo One"/>
                <a:sym typeface="Russo One"/>
              </a:rPr>
              <a:t>(Convolutional Neural Networks)</a:t>
            </a:r>
            <a:endParaRPr sz="3000" dirty="0"/>
          </a:p>
        </p:txBody>
      </p:sp>
      <p:pic>
        <p:nvPicPr>
          <p:cNvPr id="3" name="Picture 2">
            <a:extLst>
              <a:ext uri="{FF2B5EF4-FFF2-40B4-BE49-F238E27FC236}">
                <a16:creationId xmlns:a16="http://schemas.microsoft.com/office/drawing/2014/main" id="{066F2AE7-CDB9-E452-7A8F-A92B0FEE0F7D}"/>
              </a:ext>
            </a:extLst>
          </p:cNvPr>
          <p:cNvPicPr>
            <a:picLocks noChangeAspect="1"/>
          </p:cNvPicPr>
          <p:nvPr/>
        </p:nvPicPr>
        <p:blipFill>
          <a:blip r:embed="rId3"/>
          <a:stretch>
            <a:fillRect/>
          </a:stretch>
        </p:blipFill>
        <p:spPr>
          <a:xfrm>
            <a:off x="6654191" y="6361612"/>
            <a:ext cx="10875829" cy="2379087"/>
          </a:xfrm>
          <a:prstGeom prst="rect">
            <a:avLst/>
          </a:prstGeom>
        </p:spPr>
      </p:pic>
      <p:pic>
        <p:nvPicPr>
          <p:cNvPr id="2" name="Picture 1" descr="Logo, company name&#10;&#10;Description automatically generated">
            <a:extLst>
              <a:ext uri="{FF2B5EF4-FFF2-40B4-BE49-F238E27FC236}">
                <a16:creationId xmlns:a16="http://schemas.microsoft.com/office/drawing/2014/main" id="{36F24F38-46ED-226E-FF66-DFD2A89C1FBB}"/>
              </a:ext>
            </a:extLst>
          </p:cNvPr>
          <p:cNvPicPr>
            <a:picLocks noChangeAspect="1"/>
          </p:cNvPicPr>
          <p:nvPr/>
        </p:nvPicPr>
        <p:blipFill>
          <a:blip r:embed="rId4"/>
          <a:stretch>
            <a:fillRect/>
          </a:stretch>
        </p:blipFill>
        <p:spPr>
          <a:xfrm>
            <a:off x="16020557" y="0"/>
            <a:ext cx="2257029" cy="528810"/>
          </a:xfrm>
          <a:prstGeom prst="rect">
            <a:avLst/>
          </a:prstGeom>
        </p:spPr>
      </p:pic>
      <p:pic>
        <p:nvPicPr>
          <p:cNvPr id="4" name="Picture 3">
            <a:extLst>
              <a:ext uri="{FF2B5EF4-FFF2-40B4-BE49-F238E27FC236}">
                <a16:creationId xmlns:a16="http://schemas.microsoft.com/office/drawing/2014/main" id="{B8760911-5B3D-022D-6EB6-3B163A3919C4}"/>
              </a:ext>
            </a:extLst>
          </p:cNvPr>
          <p:cNvPicPr>
            <a:picLocks noChangeAspect="1"/>
          </p:cNvPicPr>
          <p:nvPr/>
        </p:nvPicPr>
        <p:blipFill>
          <a:blip r:embed="rId5"/>
          <a:stretch>
            <a:fillRect/>
          </a:stretch>
        </p:blipFill>
        <p:spPr>
          <a:xfrm>
            <a:off x="44450" y="69850"/>
            <a:ext cx="752475" cy="781050"/>
          </a:xfrm>
          <a:prstGeom prst="rect">
            <a:avLst/>
          </a:prstGeom>
        </p:spPr>
      </p:pic>
    </p:spTree>
    <p:extLst>
      <p:ext uri="{BB962C8B-B14F-4D97-AF65-F5344CB8AC3E}">
        <p14:creationId xmlns:p14="http://schemas.microsoft.com/office/powerpoint/2010/main" val="292383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153;p14">
            <a:extLst>
              <a:ext uri="{FF2B5EF4-FFF2-40B4-BE49-F238E27FC236}">
                <a16:creationId xmlns:a16="http://schemas.microsoft.com/office/drawing/2014/main" id="{D4447AAC-CEE8-3531-487C-7DB8B2C9EEF2}"/>
              </a:ext>
            </a:extLst>
          </p:cNvPr>
          <p:cNvSpPr/>
          <p:nvPr/>
        </p:nvSpPr>
        <p:spPr>
          <a:xfrm rot="14015856">
            <a:off x="-5505362" y="8123133"/>
            <a:ext cx="13630807" cy="8229600"/>
          </a:xfrm>
          <a:custGeom>
            <a:avLst/>
            <a:gdLst/>
            <a:ahLst/>
            <a:cxnLst/>
            <a:rect l="l" t="t" r="r" b="b"/>
            <a:pathLst>
              <a:path w="13630807" h="8229600" extrusionOk="0">
                <a:moveTo>
                  <a:pt x="0" y="0"/>
                </a:moveTo>
                <a:lnTo>
                  <a:pt x="13630807" y="0"/>
                </a:lnTo>
                <a:lnTo>
                  <a:pt x="13630807" y="8229600"/>
                </a:lnTo>
                <a:lnTo>
                  <a:pt x="0" y="8229600"/>
                </a:lnTo>
                <a:lnTo>
                  <a:pt x="0" y="0"/>
                </a:lnTo>
                <a:close/>
              </a:path>
            </a:pathLst>
          </a:custGeom>
          <a:blipFill rotWithShape="1">
            <a:blip r:embed="rId3">
              <a:alphaModFix/>
            </a:blip>
            <a:stretch>
              <a:fillRect/>
            </a:stretch>
          </a:blipFill>
          <a:ln>
            <a:noFill/>
          </a:ln>
        </p:spPr>
      </p:sp>
      <p:sp>
        <p:nvSpPr>
          <p:cNvPr id="30" name="Google Shape;144;p14">
            <a:extLst>
              <a:ext uri="{FF2B5EF4-FFF2-40B4-BE49-F238E27FC236}">
                <a16:creationId xmlns:a16="http://schemas.microsoft.com/office/drawing/2014/main" id="{A21F23C2-6C3F-0DEA-BAA1-303487549E2E}"/>
              </a:ext>
            </a:extLst>
          </p:cNvPr>
          <p:cNvSpPr/>
          <p:nvPr/>
        </p:nvSpPr>
        <p:spPr>
          <a:xfrm rot="19314368">
            <a:off x="12056440" y="-3966828"/>
            <a:ext cx="8728113" cy="12454715"/>
          </a:xfrm>
          <a:custGeom>
            <a:avLst/>
            <a:gdLst/>
            <a:ahLst/>
            <a:cxnLst/>
            <a:rect l="l" t="t" r="r" b="b"/>
            <a:pathLst>
              <a:path w="8728113" h="12454715" extrusionOk="0">
                <a:moveTo>
                  <a:pt x="0" y="0"/>
                </a:moveTo>
                <a:lnTo>
                  <a:pt x="8728113" y="0"/>
                </a:lnTo>
                <a:lnTo>
                  <a:pt x="8728113" y="12454714"/>
                </a:lnTo>
                <a:lnTo>
                  <a:pt x="0" y="12454714"/>
                </a:lnTo>
                <a:lnTo>
                  <a:pt x="0" y="0"/>
                </a:lnTo>
                <a:close/>
              </a:path>
            </a:pathLst>
          </a:custGeom>
          <a:blipFill rotWithShape="1">
            <a:blip r:embed="rId4">
              <a:alphaModFix/>
            </a:blip>
            <a:stretch>
              <a:fillRect l="-10902" r="-10902"/>
            </a:stretch>
          </a:blipFill>
          <a:ln>
            <a:noFill/>
          </a:ln>
        </p:spPr>
      </p:sp>
      <p:sp>
        <p:nvSpPr>
          <p:cNvPr id="3" name="Freeform 2">
            <a:extLst>
              <a:ext uri="{FF2B5EF4-FFF2-40B4-BE49-F238E27FC236}">
                <a16:creationId xmlns:a16="http://schemas.microsoft.com/office/drawing/2014/main" id="{E08D3125-3892-43EF-FF35-82CC6B313FC4}"/>
              </a:ext>
            </a:extLst>
          </p:cNvPr>
          <p:cNvSpPr/>
          <p:nvPr/>
        </p:nvSpPr>
        <p:spPr>
          <a:xfrm>
            <a:off x="5270290" y="3200793"/>
            <a:ext cx="3438047" cy="4365605"/>
          </a:xfrm>
          <a:custGeom>
            <a:avLst/>
            <a:gdLst>
              <a:gd name="connsiteX0" fmla="*/ 245773 w 344102"/>
              <a:gd name="connsiteY0" fmla="*/ 91947 h 436938"/>
              <a:gd name="connsiteX1" fmla="*/ 155347 w 344102"/>
              <a:gd name="connsiteY1" fmla="*/ 91947 h 436938"/>
              <a:gd name="connsiteX2" fmla="*/ 140276 w 344102"/>
              <a:gd name="connsiteY2" fmla="*/ 76874 h 436938"/>
              <a:gd name="connsiteX3" fmla="*/ 146942 w 344102"/>
              <a:gd name="connsiteY3" fmla="*/ 64410 h 436938"/>
              <a:gd name="connsiteX4" fmla="*/ 162013 w 344102"/>
              <a:gd name="connsiteY4" fmla="*/ 34266 h 436938"/>
              <a:gd name="connsiteX5" fmla="*/ 128683 w 344102"/>
              <a:gd name="connsiteY5" fmla="*/ 62 h 436938"/>
              <a:gd name="connsiteX6" fmla="*/ 102019 w 344102"/>
              <a:gd name="connsiteY6" fmla="*/ 9628 h 436938"/>
              <a:gd name="connsiteX7" fmla="*/ 90716 w 344102"/>
              <a:gd name="connsiteY7" fmla="*/ 35425 h 436938"/>
              <a:gd name="connsiteX8" fmla="*/ 105786 w 344102"/>
              <a:gd name="connsiteY8" fmla="*/ 64410 h 436938"/>
              <a:gd name="connsiteX9" fmla="*/ 112452 w 344102"/>
              <a:gd name="connsiteY9" fmla="*/ 76874 h 436938"/>
              <a:gd name="connsiteX10" fmla="*/ 97381 w 344102"/>
              <a:gd name="connsiteY10" fmla="*/ 92237 h 436938"/>
              <a:gd name="connsiteX11" fmla="*/ 6956 w 344102"/>
              <a:gd name="connsiteY11" fmla="*/ 92237 h 436938"/>
              <a:gd name="connsiteX12" fmla="*/ 0 w 344102"/>
              <a:gd name="connsiteY12" fmla="*/ 99193 h 436938"/>
              <a:gd name="connsiteX13" fmla="*/ 0 w 344102"/>
              <a:gd name="connsiteY13" fmla="*/ 190208 h 436938"/>
              <a:gd name="connsiteX14" fmla="*/ 5217 w 344102"/>
              <a:gd name="connsiteY14" fmla="*/ 195426 h 436938"/>
              <a:gd name="connsiteX15" fmla="*/ 9564 w 344102"/>
              <a:gd name="connsiteY15" fmla="*/ 193107 h 436938"/>
              <a:gd name="connsiteX16" fmla="*/ 48111 w 344102"/>
              <a:gd name="connsiteY16" fmla="*/ 173686 h 436938"/>
              <a:gd name="connsiteX17" fmla="*/ 91585 w 344102"/>
              <a:gd name="connsiteY17" fmla="*/ 215716 h 436938"/>
              <a:gd name="connsiteX18" fmla="*/ 79412 w 344102"/>
              <a:gd name="connsiteY18" fmla="*/ 249339 h 436938"/>
              <a:gd name="connsiteX19" fmla="*/ 46662 w 344102"/>
              <a:gd name="connsiteY19" fmla="*/ 263542 h 436938"/>
              <a:gd name="connsiteX20" fmla="*/ 9564 w 344102"/>
              <a:gd name="connsiteY20" fmla="*/ 244121 h 436938"/>
              <a:gd name="connsiteX21" fmla="*/ 5217 w 344102"/>
              <a:gd name="connsiteY21" fmla="*/ 241803 h 436938"/>
              <a:gd name="connsiteX22" fmla="*/ 0 w 344102"/>
              <a:gd name="connsiteY22" fmla="*/ 247020 h 436938"/>
              <a:gd name="connsiteX23" fmla="*/ 0 w 344102"/>
              <a:gd name="connsiteY23" fmla="*/ 338035 h 436938"/>
              <a:gd name="connsiteX24" fmla="*/ 6956 w 344102"/>
              <a:gd name="connsiteY24" fmla="*/ 344991 h 436938"/>
              <a:gd name="connsiteX25" fmla="*/ 97381 w 344102"/>
              <a:gd name="connsiteY25" fmla="*/ 344991 h 436938"/>
              <a:gd name="connsiteX26" fmla="*/ 112452 w 344102"/>
              <a:gd name="connsiteY26" fmla="*/ 360064 h 436938"/>
              <a:gd name="connsiteX27" fmla="*/ 105786 w 344102"/>
              <a:gd name="connsiteY27" fmla="*/ 372528 h 436938"/>
              <a:gd name="connsiteX28" fmla="*/ 90716 w 344102"/>
              <a:gd name="connsiteY28" fmla="*/ 402673 h 436938"/>
              <a:gd name="connsiteX29" fmla="*/ 124045 w 344102"/>
              <a:gd name="connsiteY29" fmla="*/ 436876 h 436938"/>
              <a:gd name="connsiteX30" fmla="*/ 150710 w 344102"/>
              <a:gd name="connsiteY30" fmla="*/ 427311 h 436938"/>
              <a:gd name="connsiteX31" fmla="*/ 162013 w 344102"/>
              <a:gd name="connsiteY31" fmla="*/ 401513 h 436938"/>
              <a:gd name="connsiteX32" fmla="*/ 146942 w 344102"/>
              <a:gd name="connsiteY32" fmla="*/ 372528 h 436938"/>
              <a:gd name="connsiteX33" fmla="*/ 140276 w 344102"/>
              <a:gd name="connsiteY33" fmla="*/ 360064 h 436938"/>
              <a:gd name="connsiteX34" fmla="*/ 155347 w 344102"/>
              <a:gd name="connsiteY34" fmla="*/ 344702 h 436938"/>
              <a:gd name="connsiteX35" fmla="*/ 245773 w 344102"/>
              <a:gd name="connsiteY35" fmla="*/ 344702 h 436938"/>
              <a:gd name="connsiteX36" fmla="*/ 252728 w 344102"/>
              <a:gd name="connsiteY36" fmla="*/ 337745 h 436938"/>
              <a:gd name="connsiteX37" fmla="*/ 252728 w 344102"/>
              <a:gd name="connsiteY37" fmla="*/ 246730 h 436938"/>
              <a:gd name="connsiteX38" fmla="*/ 267219 w 344102"/>
              <a:gd name="connsiteY38" fmla="*/ 232237 h 436938"/>
              <a:gd name="connsiteX39" fmla="*/ 278233 w 344102"/>
              <a:gd name="connsiteY39" fmla="*/ 237165 h 436938"/>
              <a:gd name="connsiteX40" fmla="*/ 279392 w 344102"/>
              <a:gd name="connsiteY40" fmla="*/ 238614 h 436938"/>
              <a:gd name="connsiteX41" fmla="*/ 308665 w 344102"/>
              <a:gd name="connsiteY41" fmla="*/ 253976 h 436938"/>
              <a:gd name="connsiteX42" fmla="*/ 334459 w 344102"/>
              <a:gd name="connsiteY42" fmla="*/ 242672 h 436938"/>
              <a:gd name="connsiteX43" fmla="*/ 336778 w 344102"/>
              <a:gd name="connsiteY43" fmla="*/ 239773 h 436938"/>
              <a:gd name="connsiteX44" fmla="*/ 344023 w 344102"/>
              <a:gd name="connsiteY44" fmla="*/ 216005 h 436938"/>
              <a:gd name="connsiteX45" fmla="*/ 313012 w 344102"/>
              <a:gd name="connsiteY45" fmla="*/ 182962 h 436938"/>
              <a:gd name="connsiteX46" fmla="*/ 309534 w 344102"/>
              <a:gd name="connsiteY46" fmla="*/ 182962 h 436938"/>
              <a:gd name="connsiteX47" fmla="*/ 279103 w 344102"/>
              <a:gd name="connsiteY47" fmla="*/ 198324 h 436938"/>
              <a:gd name="connsiteX48" fmla="*/ 266930 w 344102"/>
              <a:gd name="connsiteY48" fmla="*/ 204701 h 436938"/>
              <a:gd name="connsiteX49" fmla="*/ 252438 w 344102"/>
              <a:gd name="connsiteY49" fmla="*/ 190208 h 436938"/>
              <a:gd name="connsiteX50" fmla="*/ 252438 w 344102"/>
              <a:gd name="connsiteY50" fmla="*/ 99193 h 436938"/>
              <a:gd name="connsiteX51" fmla="*/ 252438 w 344102"/>
              <a:gd name="connsiteY51" fmla="*/ 99193 h 436938"/>
              <a:gd name="connsiteX52" fmla="*/ 245482 w 344102"/>
              <a:gd name="connsiteY52" fmla="*/ 92237 h 4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4102" h="436938">
                <a:moveTo>
                  <a:pt x="245773" y="91947"/>
                </a:moveTo>
                <a:lnTo>
                  <a:pt x="155347" y="91947"/>
                </a:lnTo>
                <a:cubicBezTo>
                  <a:pt x="146942" y="91947"/>
                  <a:pt x="140276" y="85280"/>
                  <a:pt x="140276" y="76874"/>
                </a:cubicBezTo>
                <a:cubicBezTo>
                  <a:pt x="140276" y="68468"/>
                  <a:pt x="142884" y="67309"/>
                  <a:pt x="146942" y="64410"/>
                </a:cubicBezTo>
                <a:cubicBezTo>
                  <a:pt x="156796" y="57454"/>
                  <a:pt x="162592" y="46150"/>
                  <a:pt x="162013" y="34266"/>
                </a:cubicBezTo>
                <a:cubicBezTo>
                  <a:pt x="161433" y="16294"/>
                  <a:pt x="146942" y="1222"/>
                  <a:pt x="128683" y="62"/>
                </a:cubicBezTo>
                <a:cubicBezTo>
                  <a:pt x="118829" y="-517"/>
                  <a:pt x="109264" y="2961"/>
                  <a:pt x="102019" y="9628"/>
                </a:cubicBezTo>
                <a:cubicBezTo>
                  <a:pt x="94773" y="16294"/>
                  <a:pt x="90716" y="25570"/>
                  <a:pt x="90716" y="35425"/>
                </a:cubicBezTo>
                <a:cubicBezTo>
                  <a:pt x="90716" y="45280"/>
                  <a:pt x="96512" y="57744"/>
                  <a:pt x="105786" y="64410"/>
                </a:cubicBezTo>
                <a:cubicBezTo>
                  <a:pt x="109844" y="67309"/>
                  <a:pt x="112452" y="71947"/>
                  <a:pt x="112452" y="76874"/>
                </a:cubicBezTo>
                <a:cubicBezTo>
                  <a:pt x="112452" y="85280"/>
                  <a:pt x="105786" y="92237"/>
                  <a:pt x="97381" y="92237"/>
                </a:cubicBezTo>
                <a:lnTo>
                  <a:pt x="6956" y="92237"/>
                </a:lnTo>
                <a:cubicBezTo>
                  <a:pt x="3188" y="92237"/>
                  <a:pt x="0" y="95425"/>
                  <a:pt x="0" y="99193"/>
                </a:cubicBezTo>
                <a:lnTo>
                  <a:pt x="0" y="190208"/>
                </a:lnTo>
                <a:cubicBezTo>
                  <a:pt x="0" y="193107"/>
                  <a:pt x="2319" y="195426"/>
                  <a:pt x="5217" y="195426"/>
                </a:cubicBezTo>
                <a:cubicBezTo>
                  <a:pt x="8115" y="195426"/>
                  <a:pt x="8405" y="194556"/>
                  <a:pt x="9564" y="193107"/>
                </a:cubicBezTo>
                <a:cubicBezTo>
                  <a:pt x="18259" y="180353"/>
                  <a:pt x="32750" y="173106"/>
                  <a:pt x="48111" y="173686"/>
                </a:cubicBezTo>
                <a:cubicBezTo>
                  <a:pt x="71007" y="174266"/>
                  <a:pt x="90136" y="192817"/>
                  <a:pt x="91585" y="215716"/>
                </a:cubicBezTo>
                <a:cubicBezTo>
                  <a:pt x="92455" y="228179"/>
                  <a:pt x="88107" y="240064"/>
                  <a:pt x="79412" y="249339"/>
                </a:cubicBezTo>
                <a:cubicBezTo>
                  <a:pt x="71007" y="258324"/>
                  <a:pt x="59125" y="263542"/>
                  <a:pt x="46662" y="263542"/>
                </a:cubicBezTo>
                <a:cubicBezTo>
                  <a:pt x="34199" y="263542"/>
                  <a:pt x="17969" y="256295"/>
                  <a:pt x="9564" y="244121"/>
                </a:cubicBezTo>
                <a:cubicBezTo>
                  <a:pt x="8405" y="242672"/>
                  <a:pt x="6956" y="241803"/>
                  <a:pt x="5217" y="241803"/>
                </a:cubicBezTo>
                <a:cubicBezTo>
                  <a:pt x="2319" y="241803"/>
                  <a:pt x="0" y="244121"/>
                  <a:pt x="0" y="247020"/>
                </a:cubicBezTo>
                <a:lnTo>
                  <a:pt x="0" y="338035"/>
                </a:lnTo>
                <a:cubicBezTo>
                  <a:pt x="0" y="341803"/>
                  <a:pt x="3188" y="344991"/>
                  <a:pt x="6956" y="344991"/>
                </a:cubicBezTo>
                <a:lnTo>
                  <a:pt x="97381" y="344991"/>
                </a:lnTo>
                <a:cubicBezTo>
                  <a:pt x="105786" y="344991"/>
                  <a:pt x="112452" y="351658"/>
                  <a:pt x="112452" y="360064"/>
                </a:cubicBezTo>
                <a:cubicBezTo>
                  <a:pt x="112452" y="368470"/>
                  <a:pt x="109844" y="369629"/>
                  <a:pt x="105786" y="372528"/>
                </a:cubicBezTo>
                <a:cubicBezTo>
                  <a:pt x="95932" y="379484"/>
                  <a:pt x="90136" y="390789"/>
                  <a:pt x="90716" y="402673"/>
                </a:cubicBezTo>
                <a:cubicBezTo>
                  <a:pt x="91295" y="420644"/>
                  <a:pt x="105786" y="435717"/>
                  <a:pt x="124045" y="436876"/>
                </a:cubicBezTo>
                <a:cubicBezTo>
                  <a:pt x="133900" y="437456"/>
                  <a:pt x="143464" y="433977"/>
                  <a:pt x="150710" y="427311"/>
                </a:cubicBezTo>
                <a:cubicBezTo>
                  <a:pt x="157955" y="420644"/>
                  <a:pt x="162013" y="411369"/>
                  <a:pt x="162013" y="401513"/>
                </a:cubicBezTo>
                <a:cubicBezTo>
                  <a:pt x="162013" y="391658"/>
                  <a:pt x="156216" y="379195"/>
                  <a:pt x="146942" y="372528"/>
                </a:cubicBezTo>
                <a:cubicBezTo>
                  <a:pt x="142884" y="369629"/>
                  <a:pt x="140276" y="364992"/>
                  <a:pt x="140276" y="360064"/>
                </a:cubicBezTo>
                <a:cubicBezTo>
                  <a:pt x="140276" y="351658"/>
                  <a:pt x="146942" y="344702"/>
                  <a:pt x="155347" y="344702"/>
                </a:cubicBezTo>
                <a:lnTo>
                  <a:pt x="245773" y="344702"/>
                </a:lnTo>
                <a:cubicBezTo>
                  <a:pt x="249540" y="344702"/>
                  <a:pt x="252728" y="341513"/>
                  <a:pt x="252728" y="337745"/>
                </a:cubicBezTo>
                <a:lnTo>
                  <a:pt x="252728" y="246730"/>
                </a:lnTo>
                <a:cubicBezTo>
                  <a:pt x="252728" y="238614"/>
                  <a:pt x="259394" y="232237"/>
                  <a:pt x="267219" y="232237"/>
                </a:cubicBezTo>
                <a:cubicBezTo>
                  <a:pt x="275045" y="232237"/>
                  <a:pt x="275335" y="233976"/>
                  <a:pt x="278233" y="237165"/>
                </a:cubicBezTo>
                <a:cubicBezTo>
                  <a:pt x="278523" y="237745"/>
                  <a:pt x="279103" y="238034"/>
                  <a:pt x="279392" y="238614"/>
                </a:cubicBezTo>
                <a:cubicBezTo>
                  <a:pt x="286058" y="248179"/>
                  <a:pt x="297072" y="253976"/>
                  <a:pt x="308665" y="253976"/>
                </a:cubicBezTo>
                <a:cubicBezTo>
                  <a:pt x="320258" y="253976"/>
                  <a:pt x="327793" y="249918"/>
                  <a:pt x="334459" y="242672"/>
                </a:cubicBezTo>
                <a:cubicBezTo>
                  <a:pt x="335329" y="241803"/>
                  <a:pt x="336198" y="240933"/>
                  <a:pt x="336778" y="239773"/>
                </a:cubicBezTo>
                <a:cubicBezTo>
                  <a:pt x="341995" y="233107"/>
                  <a:pt x="344603" y="224701"/>
                  <a:pt x="344023" y="216005"/>
                </a:cubicBezTo>
                <a:cubicBezTo>
                  <a:pt x="342864" y="199194"/>
                  <a:pt x="329532" y="185281"/>
                  <a:pt x="313012" y="182962"/>
                </a:cubicBezTo>
                <a:cubicBezTo>
                  <a:pt x="311853" y="182962"/>
                  <a:pt x="310693" y="182962"/>
                  <a:pt x="309534" y="182962"/>
                </a:cubicBezTo>
                <a:cubicBezTo>
                  <a:pt x="297361" y="182672"/>
                  <a:pt x="286058" y="188469"/>
                  <a:pt x="279103" y="198324"/>
                </a:cubicBezTo>
                <a:cubicBezTo>
                  <a:pt x="276494" y="202382"/>
                  <a:pt x="271857" y="204701"/>
                  <a:pt x="266930" y="204701"/>
                </a:cubicBezTo>
                <a:cubicBezTo>
                  <a:pt x="258815" y="204701"/>
                  <a:pt x="252438" y="198034"/>
                  <a:pt x="252438" y="190208"/>
                </a:cubicBezTo>
                <a:lnTo>
                  <a:pt x="252438" y="99193"/>
                </a:lnTo>
                <a:cubicBezTo>
                  <a:pt x="252438" y="99193"/>
                  <a:pt x="252438" y="99193"/>
                  <a:pt x="252438" y="99193"/>
                </a:cubicBezTo>
                <a:cubicBezTo>
                  <a:pt x="252438" y="95425"/>
                  <a:pt x="249250" y="92237"/>
                  <a:pt x="245482" y="92237"/>
                </a:cubicBezTo>
                <a:close/>
              </a:path>
            </a:pathLst>
          </a:custGeom>
          <a:solidFill>
            <a:schemeClr val="accent2"/>
          </a:solidFill>
          <a:ln w="0" cap="flat">
            <a:noFill/>
            <a:prstDash val="solid"/>
            <a:miter/>
          </a:ln>
        </p:spPr>
        <p:txBody>
          <a:bodyPr rtlCol="0" anchor="ctr"/>
          <a:lstStyle/>
          <a:p>
            <a:endParaRPr lang="en-US" sz="2100"/>
          </a:p>
        </p:txBody>
      </p:sp>
      <p:sp>
        <p:nvSpPr>
          <p:cNvPr id="4" name="Freeform 3">
            <a:extLst>
              <a:ext uri="{FF2B5EF4-FFF2-40B4-BE49-F238E27FC236}">
                <a16:creationId xmlns:a16="http://schemas.microsoft.com/office/drawing/2014/main" id="{F7C13AEA-1B24-7A86-2BB5-44169C93750C}"/>
              </a:ext>
            </a:extLst>
          </p:cNvPr>
          <p:cNvSpPr/>
          <p:nvPr/>
        </p:nvSpPr>
        <p:spPr>
          <a:xfrm>
            <a:off x="7888056" y="3195008"/>
            <a:ext cx="3437877" cy="4365605"/>
          </a:xfrm>
          <a:custGeom>
            <a:avLst/>
            <a:gdLst>
              <a:gd name="connsiteX0" fmla="*/ 6956 w 344085"/>
              <a:gd name="connsiteY0" fmla="*/ 344991 h 436938"/>
              <a:gd name="connsiteX1" fmla="*/ 97381 w 344085"/>
              <a:gd name="connsiteY1" fmla="*/ 344991 h 436938"/>
              <a:gd name="connsiteX2" fmla="*/ 112452 w 344085"/>
              <a:gd name="connsiteY2" fmla="*/ 360064 h 436938"/>
              <a:gd name="connsiteX3" fmla="*/ 105786 w 344085"/>
              <a:gd name="connsiteY3" fmla="*/ 372528 h 436938"/>
              <a:gd name="connsiteX4" fmla="*/ 90715 w 344085"/>
              <a:gd name="connsiteY4" fmla="*/ 402673 h 436938"/>
              <a:gd name="connsiteX5" fmla="*/ 124045 w 344085"/>
              <a:gd name="connsiteY5" fmla="*/ 436876 h 436938"/>
              <a:gd name="connsiteX6" fmla="*/ 150710 w 344085"/>
              <a:gd name="connsiteY6" fmla="*/ 427310 h 436938"/>
              <a:gd name="connsiteX7" fmla="*/ 162013 w 344085"/>
              <a:gd name="connsiteY7" fmla="*/ 401513 h 436938"/>
              <a:gd name="connsiteX8" fmla="*/ 146942 w 344085"/>
              <a:gd name="connsiteY8" fmla="*/ 372528 h 436938"/>
              <a:gd name="connsiteX9" fmla="*/ 140276 w 344085"/>
              <a:gd name="connsiteY9" fmla="*/ 360064 h 436938"/>
              <a:gd name="connsiteX10" fmla="*/ 155347 w 344085"/>
              <a:gd name="connsiteY10" fmla="*/ 344701 h 436938"/>
              <a:gd name="connsiteX11" fmla="*/ 245772 w 344085"/>
              <a:gd name="connsiteY11" fmla="*/ 344701 h 436938"/>
              <a:gd name="connsiteX12" fmla="*/ 252728 w 344085"/>
              <a:gd name="connsiteY12" fmla="*/ 337745 h 436938"/>
              <a:gd name="connsiteX13" fmla="*/ 252728 w 344085"/>
              <a:gd name="connsiteY13" fmla="*/ 246730 h 436938"/>
              <a:gd name="connsiteX14" fmla="*/ 267219 w 344085"/>
              <a:gd name="connsiteY14" fmla="*/ 232237 h 436938"/>
              <a:gd name="connsiteX15" fmla="*/ 279392 w 344085"/>
              <a:gd name="connsiteY15" fmla="*/ 238614 h 436938"/>
              <a:gd name="connsiteX16" fmla="*/ 308665 w 344085"/>
              <a:gd name="connsiteY16" fmla="*/ 253977 h 436938"/>
              <a:gd name="connsiteX17" fmla="*/ 334459 w 344085"/>
              <a:gd name="connsiteY17" fmla="*/ 242672 h 436938"/>
              <a:gd name="connsiteX18" fmla="*/ 344023 w 344085"/>
              <a:gd name="connsiteY18" fmla="*/ 216005 h 436938"/>
              <a:gd name="connsiteX19" fmla="*/ 309824 w 344085"/>
              <a:gd name="connsiteY19" fmla="*/ 182672 h 436938"/>
              <a:gd name="connsiteX20" fmla="*/ 279392 w 344085"/>
              <a:gd name="connsiteY20" fmla="*/ 198034 h 436938"/>
              <a:gd name="connsiteX21" fmla="*/ 267219 w 344085"/>
              <a:gd name="connsiteY21" fmla="*/ 204411 h 436938"/>
              <a:gd name="connsiteX22" fmla="*/ 252728 w 344085"/>
              <a:gd name="connsiteY22" fmla="*/ 189918 h 436938"/>
              <a:gd name="connsiteX23" fmla="*/ 252728 w 344085"/>
              <a:gd name="connsiteY23" fmla="*/ 98903 h 436938"/>
              <a:gd name="connsiteX24" fmla="*/ 245772 w 344085"/>
              <a:gd name="connsiteY24" fmla="*/ 91947 h 436938"/>
              <a:gd name="connsiteX25" fmla="*/ 155347 w 344085"/>
              <a:gd name="connsiteY25" fmla="*/ 91947 h 436938"/>
              <a:gd name="connsiteX26" fmla="*/ 140276 w 344085"/>
              <a:gd name="connsiteY26" fmla="*/ 76874 h 436938"/>
              <a:gd name="connsiteX27" fmla="*/ 146942 w 344085"/>
              <a:gd name="connsiteY27" fmla="*/ 64410 h 436938"/>
              <a:gd name="connsiteX28" fmla="*/ 162013 w 344085"/>
              <a:gd name="connsiteY28" fmla="*/ 34265 h 436938"/>
              <a:gd name="connsiteX29" fmla="*/ 128683 w 344085"/>
              <a:gd name="connsiteY29" fmla="*/ 62 h 436938"/>
              <a:gd name="connsiteX30" fmla="*/ 102019 w 344085"/>
              <a:gd name="connsiteY30" fmla="*/ 9628 h 436938"/>
              <a:gd name="connsiteX31" fmla="*/ 90715 w 344085"/>
              <a:gd name="connsiteY31" fmla="*/ 35425 h 436938"/>
              <a:gd name="connsiteX32" fmla="*/ 105786 w 344085"/>
              <a:gd name="connsiteY32" fmla="*/ 64410 h 436938"/>
              <a:gd name="connsiteX33" fmla="*/ 112452 w 344085"/>
              <a:gd name="connsiteY33" fmla="*/ 76874 h 436938"/>
              <a:gd name="connsiteX34" fmla="*/ 97381 w 344085"/>
              <a:gd name="connsiteY34" fmla="*/ 92237 h 436938"/>
              <a:gd name="connsiteX35" fmla="*/ 6956 w 344085"/>
              <a:gd name="connsiteY35" fmla="*/ 92237 h 436938"/>
              <a:gd name="connsiteX36" fmla="*/ 0 w 344085"/>
              <a:gd name="connsiteY36" fmla="*/ 99193 h 436938"/>
              <a:gd name="connsiteX37" fmla="*/ 0 w 344085"/>
              <a:gd name="connsiteY37" fmla="*/ 99193 h 436938"/>
              <a:gd name="connsiteX38" fmla="*/ 0 w 344085"/>
              <a:gd name="connsiteY38" fmla="*/ 190208 h 436938"/>
              <a:gd name="connsiteX39" fmla="*/ 5217 w 344085"/>
              <a:gd name="connsiteY39" fmla="*/ 195425 h 436938"/>
              <a:gd name="connsiteX40" fmla="*/ 9564 w 344085"/>
              <a:gd name="connsiteY40" fmla="*/ 193107 h 436938"/>
              <a:gd name="connsiteX41" fmla="*/ 48111 w 344085"/>
              <a:gd name="connsiteY41" fmla="*/ 173686 h 436938"/>
              <a:gd name="connsiteX42" fmla="*/ 58545 w 344085"/>
              <a:gd name="connsiteY42" fmla="*/ 175135 h 436938"/>
              <a:gd name="connsiteX43" fmla="*/ 62602 w 344085"/>
              <a:gd name="connsiteY43" fmla="*/ 176295 h 436938"/>
              <a:gd name="connsiteX44" fmla="*/ 66370 w 344085"/>
              <a:gd name="connsiteY44" fmla="*/ 178034 h 436938"/>
              <a:gd name="connsiteX45" fmla="*/ 71587 w 344085"/>
              <a:gd name="connsiteY45" fmla="*/ 181223 h 436938"/>
              <a:gd name="connsiteX46" fmla="*/ 74775 w 344085"/>
              <a:gd name="connsiteY46" fmla="*/ 183541 h 436938"/>
              <a:gd name="connsiteX47" fmla="*/ 91585 w 344085"/>
              <a:gd name="connsiteY47" fmla="*/ 215425 h 436938"/>
              <a:gd name="connsiteX48" fmla="*/ 79412 w 344085"/>
              <a:gd name="connsiteY48" fmla="*/ 249049 h 436938"/>
              <a:gd name="connsiteX49" fmla="*/ 57965 w 344085"/>
              <a:gd name="connsiteY49" fmla="*/ 261803 h 436938"/>
              <a:gd name="connsiteX50" fmla="*/ 46662 w 344085"/>
              <a:gd name="connsiteY50" fmla="*/ 263252 h 436938"/>
              <a:gd name="connsiteX51" fmla="*/ 9564 w 344085"/>
              <a:gd name="connsiteY51" fmla="*/ 243832 h 436938"/>
              <a:gd name="connsiteX52" fmla="*/ 5217 w 344085"/>
              <a:gd name="connsiteY52" fmla="*/ 241513 h 436938"/>
              <a:gd name="connsiteX53" fmla="*/ 0 w 344085"/>
              <a:gd name="connsiteY53" fmla="*/ 246730 h 436938"/>
              <a:gd name="connsiteX54" fmla="*/ 0 w 344085"/>
              <a:gd name="connsiteY54" fmla="*/ 337745 h 436938"/>
              <a:gd name="connsiteX55" fmla="*/ 6956 w 344085"/>
              <a:gd name="connsiteY55" fmla="*/ 344701 h 4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44085" h="436938">
                <a:moveTo>
                  <a:pt x="6956" y="344991"/>
                </a:moveTo>
                <a:lnTo>
                  <a:pt x="97381" y="344991"/>
                </a:lnTo>
                <a:cubicBezTo>
                  <a:pt x="105786" y="344991"/>
                  <a:pt x="112452" y="351658"/>
                  <a:pt x="112452" y="360064"/>
                </a:cubicBezTo>
                <a:cubicBezTo>
                  <a:pt x="112452" y="368470"/>
                  <a:pt x="109844" y="369629"/>
                  <a:pt x="105786" y="372528"/>
                </a:cubicBezTo>
                <a:cubicBezTo>
                  <a:pt x="95932" y="379484"/>
                  <a:pt x="90136" y="390789"/>
                  <a:pt x="90715" y="402673"/>
                </a:cubicBezTo>
                <a:cubicBezTo>
                  <a:pt x="91295" y="420644"/>
                  <a:pt x="105786" y="435716"/>
                  <a:pt x="124045" y="436876"/>
                </a:cubicBezTo>
                <a:cubicBezTo>
                  <a:pt x="133899" y="437455"/>
                  <a:pt x="143464" y="433977"/>
                  <a:pt x="150710" y="427310"/>
                </a:cubicBezTo>
                <a:cubicBezTo>
                  <a:pt x="157955" y="420644"/>
                  <a:pt x="162013" y="411368"/>
                  <a:pt x="162013" y="401513"/>
                </a:cubicBezTo>
                <a:cubicBezTo>
                  <a:pt x="162013" y="391658"/>
                  <a:pt x="156216" y="379194"/>
                  <a:pt x="146942" y="372528"/>
                </a:cubicBezTo>
                <a:cubicBezTo>
                  <a:pt x="142884" y="369629"/>
                  <a:pt x="140276" y="364991"/>
                  <a:pt x="140276" y="360064"/>
                </a:cubicBezTo>
                <a:cubicBezTo>
                  <a:pt x="140276" y="351658"/>
                  <a:pt x="146942" y="344701"/>
                  <a:pt x="155347" y="344701"/>
                </a:cubicBezTo>
                <a:lnTo>
                  <a:pt x="245772" y="344701"/>
                </a:lnTo>
                <a:cubicBezTo>
                  <a:pt x="249540" y="344701"/>
                  <a:pt x="252728" y="341513"/>
                  <a:pt x="252728" y="337745"/>
                </a:cubicBezTo>
                <a:lnTo>
                  <a:pt x="252728" y="246730"/>
                </a:lnTo>
                <a:cubicBezTo>
                  <a:pt x="252728" y="238614"/>
                  <a:pt x="259394" y="232237"/>
                  <a:pt x="267219" y="232237"/>
                </a:cubicBezTo>
                <a:cubicBezTo>
                  <a:pt x="275045" y="232237"/>
                  <a:pt x="276494" y="234556"/>
                  <a:pt x="279392" y="238614"/>
                </a:cubicBezTo>
                <a:cubicBezTo>
                  <a:pt x="286058" y="248179"/>
                  <a:pt x="297072" y="253977"/>
                  <a:pt x="308665" y="253977"/>
                </a:cubicBezTo>
                <a:cubicBezTo>
                  <a:pt x="320258" y="253977"/>
                  <a:pt x="327793" y="249918"/>
                  <a:pt x="334459" y="242672"/>
                </a:cubicBezTo>
                <a:cubicBezTo>
                  <a:pt x="341125" y="235426"/>
                  <a:pt x="344603" y="226150"/>
                  <a:pt x="344023" y="216005"/>
                </a:cubicBezTo>
                <a:cubicBezTo>
                  <a:pt x="342864" y="198034"/>
                  <a:pt x="327793" y="183252"/>
                  <a:pt x="309824" y="182672"/>
                </a:cubicBezTo>
                <a:cubicBezTo>
                  <a:pt x="297651" y="182382"/>
                  <a:pt x="286348" y="188179"/>
                  <a:pt x="279392" y="198034"/>
                </a:cubicBezTo>
                <a:cubicBezTo>
                  <a:pt x="276784" y="202092"/>
                  <a:pt x="272147" y="204411"/>
                  <a:pt x="267219" y="204411"/>
                </a:cubicBezTo>
                <a:cubicBezTo>
                  <a:pt x="259105" y="204411"/>
                  <a:pt x="252728" y="197744"/>
                  <a:pt x="252728" y="189918"/>
                </a:cubicBezTo>
                <a:lnTo>
                  <a:pt x="252728" y="98903"/>
                </a:lnTo>
                <a:cubicBezTo>
                  <a:pt x="252728" y="95135"/>
                  <a:pt x="249540" y="91947"/>
                  <a:pt x="245772" y="91947"/>
                </a:cubicBezTo>
                <a:lnTo>
                  <a:pt x="155347" y="91947"/>
                </a:lnTo>
                <a:cubicBezTo>
                  <a:pt x="146942" y="91947"/>
                  <a:pt x="140276" y="85280"/>
                  <a:pt x="140276" y="76874"/>
                </a:cubicBezTo>
                <a:cubicBezTo>
                  <a:pt x="140276" y="68468"/>
                  <a:pt x="142884" y="67309"/>
                  <a:pt x="146942" y="64410"/>
                </a:cubicBezTo>
                <a:cubicBezTo>
                  <a:pt x="156796" y="57454"/>
                  <a:pt x="162592" y="46149"/>
                  <a:pt x="162013" y="34265"/>
                </a:cubicBezTo>
                <a:cubicBezTo>
                  <a:pt x="161433" y="16294"/>
                  <a:pt x="146942" y="1222"/>
                  <a:pt x="128683" y="62"/>
                </a:cubicBezTo>
                <a:cubicBezTo>
                  <a:pt x="118829" y="-517"/>
                  <a:pt x="109264" y="2961"/>
                  <a:pt x="102019" y="9628"/>
                </a:cubicBezTo>
                <a:cubicBezTo>
                  <a:pt x="94773" y="16294"/>
                  <a:pt x="90715" y="25570"/>
                  <a:pt x="90715" y="35425"/>
                </a:cubicBezTo>
                <a:cubicBezTo>
                  <a:pt x="90715" y="45280"/>
                  <a:pt x="96512" y="57744"/>
                  <a:pt x="105786" y="64410"/>
                </a:cubicBezTo>
                <a:cubicBezTo>
                  <a:pt x="109844" y="67309"/>
                  <a:pt x="112452" y="71947"/>
                  <a:pt x="112452" y="76874"/>
                </a:cubicBezTo>
                <a:cubicBezTo>
                  <a:pt x="112452" y="85280"/>
                  <a:pt x="105786" y="92237"/>
                  <a:pt x="97381" y="92237"/>
                </a:cubicBezTo>
                <a:lnTo>
                  <a:pt x="6956" y="92237"/>
                </a:lnTo>
                <a:cubicBezTo>
                  <a:pt x="3188" y="92237"/>
                  <a:pt x="0" y="95425"/>
                  <a:pt x="0" y="99193"/>
                </a:cubicBezTo>
                <a:cubicBezTo>
                  <a:pt x="0" y="99193"/>
                  <a:pt x="0" y="99193"/>
                  <a:pt x="0" y="99193"/>
                </a:cubicBezTo>
                <a:lnTo>
                  <a:pt x="0" y="190208"/>
                </a:lnTo>
                <a:cubicBezTo>
                  <a:pt x="0" y="193107"/>
                  <a:pt x="2318" y="195425"/>
                  <a:pt x="5217" y="195425"/>
                </a:cubicBezTo>
                <a:cubicBezTo>
                  <a:pt x="8115" y="195425"/>
                  <a:pt x="8405" y="194556"/>
                  <a:pt x="9564" y="193107"/>
                </a:cubicBezTo>
                <a:cubicBezTo>
                  <a:pt x="18259" y="180353"/>
                  <a:pt x="32750" y="173107"/>
                  <a:pt x="48111" y="173686"/>
                </a:cubicBezTo>
                <a:cubicBezTo>
                  <a:pt x="51589" y="173686"/>
                  <a:pt x="55067" y="174266"/>
                  <a:pt x="58545" y="175135"/>
                </a:cubicBezTo>
                <a:cubicBezTo>
                  <a:pt x="59994" y="175426"/>
                  <a:pt x="61153" y="176005"/>
                  <a:pt x="62602" y="176295"/>
                </a:cubicBezTo>
                <a:cubicBezTo>
                  <a:pt x="64051" y="176585"/>
                  <a:pt x="65211" y="177454"/>
                  <a:pt x="66370" y="178034"/>
                </a:cubicBezTo>
                <a:cubicBezTo>
                  <a:pt x="68109" y="178904"/>
                  <a:pt x="69848" y="180063"/>
                  <a:pt x="71587" y="181223"/>
                </a:cubicBezTo>
                <a:cubicBezTo>
                  <a:pt x="73326" y="182382"/>
                  <a:pt x="73906" y="182672"/>
                  <a:pt x="74775" y="183541"/>
                </a:cubicBezTo>
                <a:cubicBezTo>
                  <a:pt x="84339" y="191368"/>
                  <a:pt x="90715" y="202672"/>
                  <a:pt x="91585" y="215425"/>
                </a:cubicBezTo>
                <a:cubicBezTo>
                  <a:pt x="92455" y="227889"/>
                  <a:pt x="88107" y="239773"/>
                  <a:pt x="79412" y="249049"/>
                </a:cubicBezTo>
                <a:cubicBezTo>
                  <a:pt x="73616" y="255136"/>
                  <a:pt x="66080" y="259484"/>
                  <a:pt x="57965" y="261803"/>
                </a:cubicBezTo>
                <a:cubicBezTo>
                  <a:pt x="54197" y="262672"/>
                  <a:pt x="50430" y="263252"/>
                  <a:pt x="46662" y="263252"/>
                </a:cubicBezTo>
                <a:cubicBezTo>
                  <a:pt x="31881" y="263252"/>
                  <a:pt x="17969" y="256005"/>
                  <a:pt x="9564" y="243832"/>
                </a:cubicBezTo>
                <a:cubicBezTo>
                  <a:pt x="8405" y="242382"/>
                  <a:pt x="6956" y="241513"/>
                  <a:pt x="5217" y="241513"/>
                </a:cubicBezTo>
                <a:cubicBezTo>
                  <a:pt x="2318" y="241513"/>
                  <a:pt x="0" y="243832"/>
                  <a:pt x="0" y="246730"/>
                </a:cubicBezTo>
                <a:lnTo>
                  <a:pt x="0" y="337745"/>
                </a:lnTo>
                <a:cubicBezTo>
                  <a:pt x="0" y="341513"/>
                  <a:pt x="3188" y="344701"/>
                  <a:pt x="6956" y="344701"/>
                </a:cubicBezTo>
                <a:close/>
              </a:path>
            </a:pathLst>
          </a:custGeom>
          <a:solidFill>
            <a:schemeClr val="accent4"/>
          </a:solidFill>
          <a:ln w="0" cap="flat">
            <a:noFill/>
            <a:prstDash val="solid"/>
            <a:miter/>
          </a:ln>
        </p:spPr>
        <p:txBody>
          <a:bodyPr rtlCol="0" anchor="ctr"/>
          <a:lstStyle/>
          <a:p>
            <a:endParaRPr lang="en-US" sz="2100"/>
          </a:p>
        </p:txBody>
      </p:sp>
      <p:sp>
        <p:nvSpPr>
          <p:cNvPr id="5" name="Freeform 4">
            <a:extLst>
              <a:ext uri="{FF2B5EF4-FFF2-40B4-BE49-F238E27FC236}">
                <a16:creationId xmlns:a16="http://schemas.microsoft.com/office/drawing/2014/main" id="{192DEA28-8697-8D8C-9A89-9B8C215850A1}"/>
              </a:ext>
            </a:extLst>
          </p:cNvPr>
          <p:cNvSpPr/>
          <p:nvPr/>
        </p:nvSpPr>
        <p:spPr>
          <a:xfrm>
            <a:off x="10505813" y="3200793"/>
            <a:ext cx="3438047" cy="4365605"/>
          </a:xfrm>
          <a:custGeom>
            <a:avLst/>
            <a:gdLst>
              <a:gd name="connsiteX0" fmla="*/ 245772 w 344102"/>
              <a:gd name="connsiteY0" fmla="*/ 91947 h 436938"/>
              <a:gd name="connsiteX1" fmla="*/ 155347 w 344102"/>
              <a:gd name="connsiteY1" fmla="*/ 91947 h 436938"/>
              <a:gd name="connsiteX2" fmla="*/ 140276 w 344102"/>
              <a:gd name="connsiteY2" fmla="*/ 76874 h 436938"/>
              <a:gd name="connsiteX3" fmla="*/ 146942 w 344102"/>
              <a:gd name="connsiteY3" fmla="*/ 64410 h 436938"/>
              <a:gd name="connsiteX4" fmla="*/ 162012 w 344102"/>
              <a:gd name="connsiteY4" fmla="*/ 34266 h 436938"/>
              <a:gd name="connsiteX5" fmla="*/ 128682 w 344102"/>
              <a:gd name="connsiteY5" fmla="*/ 62 h 436938"/>
              <a:gd name="connsiteX6" fmla="*/ 102019 w 344102"/>
              <a:gd name="connsiteY6" fmla="*/ 9628 h 436938"/>
              <a:gd name="connsiteX7" fmla="*/ 90715 w 344102"/>
              <a:gd name="connsiteY7" fmla="*/ 35425 h 436938"/>
              <a:gd name="connsiteX8" fmla="*/ 105786 w 344102"/>
              <a:gd name="connsiteY8" fmla="*/ 64410 h 436938"/>
              <a:gd name="connsiteX9" fmla="*/ 112452 w 344102"/>
              <a:gd name="connsiteY9" fmla="*/ 76874 h 436938"/>
              <a:gd name="connsiteX10" fmla="*/ 97381 w 344102"/>
              <a:gd name="connsiteY10" fmla="*/ 92237 h 436938"/>
              <a:gd name="connsiteX11" fmla="*/ 6956 w 344102"/>
              <a:gd name="connsiteY11" fmla="*/ 92237 h 436938"/>
              <a:gd name="connsiteX12" fmla="*/ 0 w 344102"/>
              <a:gd name="connsiteY12" fmla="*/ 99193 h 436938"/>
              <a:gd name="connsiteX13" fmla="*/ 0 w 344102"/>
              <a:gd name="connsiteY13" fmla="*/ 190208 h 436938"/>
              <a:gd name="connsiteX14" fmla="*/ 5217 w 344102"/>
              <a:gd name="connsiteY14" fmla="*/ 195426 h 436938"/>
              <a:gd name="connsiteX15" fmla="*/ 9564 w 344102"/>
              <a:gd name="connsiteY15" fmla="*/ 193107 h 436938"/>
              <a:gd name="connsiteX16" fmla="*/ 48111 w 344102"/>
              <a:gd name="connsiteY16" fmla="*/ 173686 h 436938"/>
              <a:gd name="connsiteX17" fmla="*/ 91585 w 344102"/>
              <a:gd name="connsiteY17" fmla="*/ 215716 h 436938"/>
              <a:gd name="connsiteX18" fmla="*/ 79412 w 344102"/>
              <a:gd name="connsiteY18" fmla="*/ 249339 h 436938"/>
              <a:gd name="connsiteX19" fmla="*/ 46662 w 344102"/>
              <a:gd name="connsiteY19" fmla="*/ 263542 h 436938"/>
              <a:gd name="connsiteX20" fmla="*/ 9564 w 344102"/>
              <a:gd name="connsiteY20" fmla="*/ 244121 h 436938"/>
              <a:gd name="connsiteX21" fmla="*/ 5217 w 344102"/>
              <a:gd name="connsiteY21" fmla="*/ 241803 h 436938"/>
              <a:gd name="connsiteX22" fmla="*/ 0 w 344102"/>
              <a:gd name="connsiteY22" fmla="*/ 247020 h 436938"/>
              <a:gd name="connsiteX23" fmla="*/ 0 w 344102"/>
              <a:gd name="connsiteY23" fmla="*/ 338035 h 436938"/>
              <a:gd name="connsiteX24" fmla="*/ 6956 w 344102"/>
              <a:gd name="connsiteY24" fmla="*/ 344991 h 436938"/>
              <a:gd name="connsiteX25" fmla="*/ 97381 w 344102"/>
              <a:gd name="connsiteY25" fmla="*/ 344991 h 436938"/>
              <a:gd name="connsiteX26" fmla="*/ 112452 w 344102"/>
              <a:gd name="connsiteY26" fmla="*/ 360064 h 436938"/>
              <a:gd name="connsiteX27" fmla="*/ 105786 w 344102"/>
              <a:gd name="connsiteY27" fmla="*/ 372528 h 436938"/>
              <a:gd name="connsiteX28" fmla="*/ 90715 w 344102"/>
              <a:gd name="connsiteY28" fmla="*/ 402673 h 436938"/>
              <a:gd name="connsiteX29" fmla="*/ 124045 w 344102"/>
              <a:gd name="connsiteY29" fmla="*/ 436876 h 436938"/>
              <a:gd name="connsiteX30" fmla="*/ 150710 w 344102"/>
              <a:gd name="connsiteY30" fmla="*/ 427311 h 436938"/>
              <a:gd name="connsiteX31" fmla="*/ 162012 w 344102"/>
              <a:gd name="connsiteY31" fmla="*/ 401513 h 436938"/>
              <a:gd name="connsiteX32" fmla="*/ 146942 w 344102"/>
              <a:gd name="connsiteY32" fmla="*/ 372528 h 436938"/>
              <a:gd name="connsiteX33" fmla="*/ 140276 w 344102"/>
              <a:gd name="connsiteY33" fmla="*/ 360064 h 436938"/>
              <a:gd name="connsiteX34" fmla="*/ 155347 w 344102"/>
              <a:gd name="connsiteY34" fmla="*/ 344702 h 436938"/>
              <a:gd name="connsiteX35" fmla="*/ 245772 w 344102"/>
              <a:gd name="connsiteY35" fmla="*/ 344702 h 436938"/>
              <a:gd name="connsiteX36" fmla="*/ 252728 w 344102"/>
              <a:gd name="connsiteY36" fmla="*/ 337745 h 436938"/>
              <a:gd name="connsiteX37" fmla="*/ 252728 w 344102"/>
              <a:gd name="connsiteY37" fmla="*/ 246730 h 436938"/>
              <a:gd name="connsiteX38" fmla="*/ 267219 w 344102"/>
              <a:gd name="connsiteY38" fmla="*/ 232237 h 436938"/>
              <a:gd name="connsiteX39" fmla="*/ 278233 w 344102"/>
              <a:gd name="connsiteY39" fmla="*/ 237165 h 436938"/>
              <a:gd name="connsiteX40" fmla="*/ 279392 w 344102"/>
              <a:gd name="connsiteY40" fmla="*/ 238614 h 436938"/>
              <a:gd name="connsiteX41" fmla="*/ 308665 w 344102"/>
              <a:gd name="connsiteY41" fmla="*/ 253976 h 436938"/>
              <a:gd name="connsiteX42" fmla="*/ 334459 w 344102"/>
              <a:gd name="connsiteY42" fmla="*/ 242672 h 436938"/>
              <a:gd name="connsiteX43" fmla="*/ 336778 w 344102"/>
              <a:gd name="connsiteY43" fmla="*/ 239773 h 436938"/>
              <a:gd name="connsiteX44" fmla="*/ 344023 w 344102"/>
              <a:gd name="connsiteY44" fmla="*/ 216005 h 436938"/>
              <a:gd name="connsiteX45" fmla="*/ 313012 w 344102"/>
              <a:gd name="connsiteY45" fmla="*/ 182962 h 436938"/>
              <a:gd name="connsiteX46" fmla="*/ 309534 w 344102"/>
              <a:gd name="connsiteY46" fmla="*/ 182962 h 436938"/>
              <a:gd name="connsiteX47" fmla="*/ 279102 w 344102"/>
              <a:gd name="connsiteY47" fmla="*/ 198324 h 436938"/>
              <a:gd name="connsiteX48" fmla="*/ 266930 w 344102"/>
              <a:gd name="connsiteY48" fmla="*/ 204701 h 436938"/>
              <a:gd name="connsiteX49" fmla="*/ 252438 w 344102"/>
              <a:gd name="connsiteY49" fmla="*/ 190208 h 436938"/>
              <a:gd name="connsiteX50" fmla="*/ 252438 w 344102"/>
              <a:gd name="connsiteY50" fmla="*/ 99193 h 436938"/>
              <a:gd name="connsiteX51" fmla="*/ 252438 w 344102"/>
              <a:gd name="connsiteY51" fmla="*/ 99193 h 436938"/>
              <a:gd name="connsiteX52" fmla="*/ 245482 w 344102"/>
              <a:gd name="connsiteY52" fmla="*/ 92237 h 4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4102" h="436938">
                <a:moveTo>
                  <a:pt x="245772" y="91947"/>
                </a:moveTo>
                <a:lnTo>
                  <a:pt x="155347" y="91947"/>
                </a:lnTo>
                <a:cubicBezTo>
                  <a:pt x="146942" y="91947"/>
                  <a:pt x="140276" y="85280"/>
                  <a:pt x="140276" y="76874"/>
                </a:cubicBezTo>
                <a:cubicBezTo>
                  <a:pt x="140276" y="68468"/>
                  <a:pt x="142884" y="67309"/>
                  <a:pt x="146942" y="64410"/>
                </a:cubicBezTo>
                <a:cubicBezTo>
                  <a:pt x="156796" y="57454"/>
                  <a:pt x="162592" y="46150"/>
                  <a:pt x="162012" y="34266"/>
                </a:cubicBezTo>
                <a:cubicBezTo>
                  <a:pt x="161433" y="16294"/>
                  <a:pt x="146942" y="1222"/>
                  <a:pt x="128682" y="62"/>
                </a:cubicBezTo>
                <a:cubicBezTo>
                  <a:pt x="118829" y="-517"/>
                  <a:pt x="109264" y="2961"/>
                  <a:pt x="102019" y="9628"/>
                </a:cubicBezTo>
                <a:cubicBezTo>
                  <a:pt x="94773" y="16294"/>
                  <a:pt x="90715" y="25570"/>
                  <a:pt x="90715" y="35425"/>
                </a:cubicBezTo>
                <a:cubicBezTo>
                  <a:pt x="90715" y="45280"/>
                  <a:pt x="96512" y="57744"/>
                  <a:pt x="105786" y="64410"/>
                </a:cubicBezTo>
                <a:cubicBezTo>
                  <a:pt x="109844" y="67309"/>
                  <a:pt x="112452" y="71947"/>
                  <a:pt x="112452" y="76874"/>
                </a:cubicBezTo>
                <a:cubicBezTo>
                  <a:pt x="112452" y="85280"/>
                  <a:pt x="105786" y="92237"/>
                  <a:pt x="97381" y="92237"/>
                </a:cubicBezTo>
                <a:lnTo>
                  <a:pt x="6956" y="92237"/>
                </a:lnTo>
                <a:cubicBezTo>
                  <a:pt x="3188" y="92237"/>
                  <a:pt x="0" y="95425"/>
                  <a:pt x="0" y="99193"/>
                </a:cubicBezTo>
                <a:lnTo>
                  <a:pt x="0" y="190208"/>
                </a:lnTo>
                <a:cubicBezTo>
                  <a:pt x="0" y="193107"/>
                  <a:pt x="2318" y="195426"/>
                  <a:pt x="5217" y="195426"/>
                </a:cubicBezTo>
                <a:cubicBezTo>
                  <a:pt x="8115" y="195426"/>
                  <a:pt x="8405" y="194556"/>
                  <a:pt x="9564" y="193107"/>
                </a:cubicBezTo>
                <a:cubicBezTo>
                  <a:pt x="18259" y="180353"/>
                  <a:pt x="32750" y="173106"/>
                  <a:pt x="48111" y="173686"/>
                </a:cubicBezTo>
                <a:cubicBezTo>
                  <a:pt x="71007" y="174266"/>
                  <a:pt x="90136" y="192817"/>
                  <a:pt x="91585" y="215716"/>
                </a:cubicBezTo>
                <a:cubicBezTo>
                  <a:pt x="92454" y="228179"/>
                  <a:pt x="88107" y="240064"/>
                  <a:pt x="79412" y="249339"/>
                </a:cubicBezTo>
                <a:cubicBezTo>
                  <a:pt x="71007" y="258324"/>
                  <a:pt x="59124" y="263542"/>
                  <a:pt x="46662" y="263542"/>
                </a:cubicBezTo>
                <a:cubicBezTo>
                  <a:pt x="34199" y="263542"/>
                  <a:pt x="17969" y="256295"/>
                  <a:pt x="9564" y="244121"/>
                </a:cubicBezTo>
                <a:cubicBezTo>
                  <a:pt x="8405" y="242672"/>
                  <a:pt x="6956" y="241803"/>
                  <a:pt x="5217" y="241803"/>
                </a:cubicBezTo>
                <a:cubicBezTo>
                  <a:pt x="2318" y="241803"/>
                  <a:pt x="0" y="244121"/>
                  <a:pt x="0" y="247020"/>
                </a:cubicBezTo>
                <a:lnTo>
                  <a:pt x="0" y="338035"/>
                </a:lnTo>
                <a:cubicBezTo>
                  <a:pt x="0" y="341803"/>
                  <a:pt x="3188" y="344991"/>
                  <a:pt x="6956" y="344991"/>
                </a:cubicBezTo>
                <a:lnTo>
                  <a:pt x="97381" y="344991"/>
                </a:lnTo>
                <a:cubicBezTo>
                  <a:pt x="105786" y="344991"/>
                  <a:pt x="112452" y="351658"/>
                  <a:pt x="112452" y="360064"/>
                </a:cubicBezTo>
                <a:cubicBezTo>
                  <a:pt x="112452" y="368470"/>
                  <a:pt x="109844" y="369629"/>
                  <a:pt x="105786" y="372528"/>
                </a:cubicBezTo>
                <a:cubicBezTo>
                  <a:pt x="95932" y="379484"/>
                  <a:pt x="90136" y="390789"/>
                  <a:pt x="90715" y="402673"/>
                </a:cubicBezTo>
                <a:cubicBezTo>
                  <a:pt x="91295" y="420644"/>
                  <a:pt x="105786" y="435717"/>
                  <a:pt x="124045" y="436876"/>
                </a:cubicBezTo>
                <a:cubicBezTo>
                  <a:pt x="133899" y="437456"/>
                  <a:pt x="143464" y="433977"/>
                  <a:pt x="150710" y="427311"/>
                </a:cubicBezTo>
                <a:cubicBezTo>
                  <a:pt x="157955" y="420644"/>
                  <a:pt x="162012" y="411369"/>
                  <a:pt x="162012" y="401513"/>
                </a:cubicBezTo>
                <a:cubicBezTo>
                  <a:pt x="162012" y="391658"/>
                  <a:pt x="156216" y="379195"/>
                  <a:pt x="146942" y="372528"/>
                </a:cubicBezTo>
                <a:cubicBezTo>
                  <a:pt x="142884" y="369629"/>
                  <a:pt x="140276" y="364992"/>
                  <a:pt x="140276" y="360064"/>
                </a:cubicBezTo>
                <a:cubicBezTo>
                  <a:pt x="140276" y="351658"/>
                  <a:pt x="146942" y="344702"/>
                  <a:pt x="155347" y="344702"/>
                </a:cubicBezTo>
                <a:lnTo>
                  <a:pt x="245772" y="344702"/>
                </a:lnTo>
                <a:cubicBezTo>
                  <a:pt x="249540" y="344702"/>
                  <a:pt x="252728" y="341513"/>
                  <a:pt x="252728" y="337745"/>
                </a:cubicBezTo>
                <a:lnTo>
                  <a:pt x="252728" y="246730"/>
                </a:lnTo>
                <a:cubicBezTo>
                  <a:pt x="252728" y="238614"/>
                  <a:pt x="259394" y="232237"/>
                  <a:pt x="267219" y="232237"/>
                </a:cubicBezTo>
                <a:cubicBezTo>
                  <a:pt x="275045" y="232237"/>
                  <a:pt x="275335" y="233976"/>
                  <a:pt x="278233" y="237165"/>
                </a:cubicBezTo>
                <a:cubicBezTo>
                  <a:pt x="278523" y="237745"/>
                  <a:pt x="279102" y="238034"/>
                  <a:pt x="279392" y="238614"/>
                </a:cubicBezTo>
                <a:cubicBezTo>
                  <a:pt x="286058" y="248179"/>
                  <a:pt x="297072" y="253976"/>
                  <a:pt x="308665" y="253976"/>
                </a:cubicBezTo>
                <a:cubicBezTo>
                  <a:pt x="320258" y="253976"/>
                  <a:pt x="327793" y="249918"/>
                  <a:pt x="334459" y="242672"/>
                </a:cubicBezTo>
                <a:cubicBezTo>
                  <a:pt x="335329" y="241803"/>
                  <a:pt x="336198" y="240933"/>
                  <a:pt x="336778" y="239773"/>
                </a:cubicBezTo>
                <a:cubicBezTo>
                  <a:pt x="341995" y="233107"/>
                  <a:pt x="344603" y="224701"/>
                  <a:pt x="344023" y="216005"/>
                </a:cubicBezTo>
                <a:cubicBezTo>
                  <a:pt x="342864" y="199194"/>
                  <a:pt x="329532" y="185281"/>
                  <a:pt x="313012" y="182962"/>
                </a:cubicBezTo>
                <a:cubicBezTo>
                  <a:pt x="311853" y="182962"/>
                  <a:pt x="310693" y="182962"/>
                  <a:pt x="309534" y="182962"/>
                </a:cubicBezTo>
                <a:cubicBezTo>
                  <a:pt x="297361" y="182672"/>
                  <a:pt x="286058" y="188469"/>
                  <a:pt x="279102" y="198324"/>
                </a:cubicBezTo>
                <a:cubicBezTo>
                  <a:pt x="276494" y="202382"/>
                  <a:pt x="271857" y="204701"/>
                  <a:pt x="266930" y="204701"/>
                </a:cubicBezTo>
                <a:cubicBezTo>
                  <a:pt x="258814" y="204701"/>
                  <a:pt x="252438" y="198034"/>
                  <a:pt x="252438" y="190208"/>
                </a:cubicBezTo>
                <a:lnTo>
                  <a:pt x="252438" y="99193"/>
                </a:lnTo>
                <a:cubicBezTo>
                  <a:pt x="252438" y="99193"/>
                  <a:pt x="252438" y="99193"/>
                  <a:pt x="252438" y="99193"/>
                </a:cubicBezTo>
                <a:cubicBezTo>
                  <a:pt x="252438" y="95425"/>
                  <a:pt x="249250" y="92237"/>
                  <a:pt x="245482" y="92237"/>
                </a:cubicBezTo>
                <a:close/>
              </a:path>
            </a:pathLst>
          </a:custGeom>
          <a:solidFill>
            <a:schemeClr val="accent1"/>
          </a:solidFill>
          <a:ln w="0" cap="flat">
            <a:noFill/>
            <a:prstDash val="solid"/>
            <a:miter/>
          </a:ln>
        </p:spPr>
        <p:txBody>
          <a:bodyPr rtlCol="0" anchor="ctr"/>
          <a:lstStyle/>
          <a:p>
            <a:endParaRPr lang="en-US" sz="2100"/>
          </a:p>
        </p:txBody>
      </p:sp>
      <p:sp>
        <p:nvSpPr>
          <p:cNvPr id="6" name="Freeform 5">
            <a:extLst>
              <a:ext uri="{FF2B5EF4-FFF2-40B4-BE49-F238E27FC236}">
                <a16:creationId xmlns:a16="http://schemas.microsoft.com/office/drawing/2014/main" id="{ACB02DEA-F3B4-F0FA-8BF1-6B888EE654B1}"/>
              </a:ext>
            </a:extLst>
          </p:cNvPr>
          <p:cNvSpPr/>
          <p:nvPr/>
        </p:nvSpPr>
        <p:spPr>
          <a:xfrm>
            <a:off x="13126476" y="3195008"/>
            <a:ext cx="3437877" cy="4365605"/>
          </a:xfrm>
          <a:custGeom>
            <a:avLst/>
            <a:gdLst>
              <a:gd name="connsiteX0" fmla="*/ 6956 w 344085"/>
              <a:gd name="connsiteY0" fmla="*/ 344991 h 436938"/>
              <a:gd name="connsiteX1" fmla="*/ 97381 w 344085"/>
              <a:gd name="connsiteY1" fmla="*/ 344991 h 436938"/>
              <a:gd name="connsiteX2" fmla="*/ 112452 w 344085"/>
              <a:gd name="connsiteY2" fmla="*/ 360064 h 436938"/>
              <a:gd name="connsiteX3" fmla="*/ 105786 w 344085"/>
              <a:gd name="connsiteY3" fmla="*/ 372528 h 436938"/>
              <a:gd name="connsiteX4" fmla="*/ 90715 w 344085"/>
              <a:gd name="connsiteY4" fmla="*/ 402673 h 436938"/>
              <a:gd name="connsiteX5" fmla="*/ 124045 w 344085"/>
              <a:gd name="connsiteY5" fmla="*/ 436876 h 436938"/>
              <a:gd name="connsiteX6" fmla="*/ 150710 w 344085"/>
              <a:gd name="connsiteY6" fmla="*/ 427310 h 436938"/>
              <a:gd name="connsiteX7" fmla="*/ 162012 w 344085"/>
              <a:gd name="connsiteY7" fmla="*/ 401513 h 436938"/>
              <a:gd name="connsiteX8" fmla="*/ 146942 w 344085"/>
              <a:gd name="connsiteY8" fmla="*/ 372528 h 436938"/>
              <a:gd name="connsiteX9" fmla="*/ 140276 w 344085"/>
              <a:gd name="connsiteY9" fmla="*/ 360064 h 436938"/>
              <a:gd name="connsiteX10" fmla="*/ 155347 w 344085"/>
              <a:gd name="connsiteY10" fmla="*/ 344701 h 436938"/>
              <a:gd name="connsiteX11" fmla="*/ 245772 w 344085"/>
              <a:gd name="connsiteY11" fmla="*/ 344701 h 436938"/>
              <a:gd name="connsiteX12" fmla="*/ 252728 w 344085"/>
              <a:gd name="connsiteY12" fmla="*/ 337745 h 436938"/>
              <a:gd name="connsiteX13" fmla="*/ 252728 w 344085"/>
              <a:gd name="connsiteY13" fmla="*/ 246730 h 436938"/>
              <a:gd name="connsiteX14" fmla="*/ 267219 w 344085"/>
              <a:gd name="connsiteY14" fmla="*/ 232237 h 436938"/>
              <a:gd name="connsiteX15" fmla="*/ 279392 w 344085"/>
              <a:gd name="connsiteY15" fmla="*/ 238614 h 436938"/>
              <a:gd name="connsiteX16" fmla="*/ 308665 w 344085"/>
              <a:gd name="connsiteY16" fmla="*/ 253977 h 436938"/>
              <a:gd name="connsiteX17" fmla="*/ 334459 w 344085"/>
              <a:gd name="connsiteY17" fmla="*/ 242672 h 436938"/>
              <a:gd name="connsiteX18" fmla="*/ 344023 w 344085"/>
              <a:gd name="connsiteY18" fmla="*/ 216005 h 436938"/>
              <a:gd name="connsiteX19" fmla="*/ 309824 w 344085"/>
              <a:gd name="connsiteY19" fmla="*/ 182672 h 436938"/>
              <a:gd name="connsiteX20" fmla="*/ 279392 w 344085"/>
              <a:gd name="connsiteY20" fmla="*/ 198034 h 436938"/>
              <a:gd name="connsiteX21" fmla="*/ 267219 w 344085"/>
              <a:gd name="connsiteY21" fmla="*/ 204411 h 436938"/>
              <a:gd name="connsiteX22" fmla="*/ 252728 w 344085"/>
              <a:gd name="connsiteY22" fmla="*/ 189918 h 436938"/>
              <a:gd name="connsiteX23" fmla="*/ 252728 w 344085"/>
              <a:gd name="connsiteY23" fmla="*/ 98903 h 436938"/>
              <a:gd name="connsiteX24" fmla="*/ 245772 w 344085"/>
              <a:gd name="connsiteY24" fmla="*/ 91947 h 436938"/>
              <a:gd name="connsiteX25" fmla="*/ 155347 w 344085"/>
              <a:gd name="connsiteY25" fmla="*/ 91947 h 436938"/>
              <a:gd name="connsiteX26" fmla="*/ 140276 w 344085"/>
              <a:gd name="connsiteY26" fmla="*/ 76874 h 436938"/>
              <a:gd name="connsiteX27" fmla="*/ 146942 w 344085"/>
              <a:gd name="connsiteY27" fmla="*/ 64410 h 436938"/>
              <a:gd name="connsiteX28" fmla="*/ 162012 w 344085"/>
              <a:gd name="connsiteY28" fmla="*/ 34265 h 436938"/>
              <a:gd name="connsiteX29" fmla="*/ 128682 w 344085"/>
              <a:gd name="connsiteY29" fmla="*/ 62 h 436938"/>
              <a:gd name="connsiteX30" fmla="*/ 102019 w 344085"/>
              <a:gd name="connsiteY30" fmla="*/ 9628 h 436938"/>
              <a:gd name="connsiteX31" fmla="*/ 90715 w 344085"/>
              <a:gd name="connsiteY31" fmla="*/ 35425 h 436938"/>
              <a:gd name="connsiteX32" fmla="*/ 105786 w 344085"/>
              <a:gd name="connsiteY32" fmla="*/ 64410 h 436938"/>
              <a:gd name="connsiteX33" fmla="*/ 112452 w 344085"/>
              <a:gd name="connsiteY33" fmla="*/ 76874 h 436938"/>
              <a:gd name="connsiteX34" fmla="*/ 97381 w 344085"/>
              <a:gd name="connsiteY34" fmla="*/ 92237 h 436938"/>
              <a:gd name="connsiteX35" fmla="*/ 6956 w 344085"/>
              <a:gd name="connsiteY35" fmla="*/ 92237 h 436938"/>
              <a:gd name="connsiteX36" fmla="*/ 0 w 344085"/>
              <a:gd name="connsiteY36" fmla="*/ 99193 h 436938"/>
              <a:gd name="connsiteX37" fmla="*/ 0 w 344085"/>
              <a:gd name="connsiteY37" fmla="*/ 99193 h 436938"/>
              <a:gd name="connsiteX38" fmla="*/ 0 w 344085"/>
              <a:gd name="connsiteY38" fmla="*/ 190208 h 436938"/>
              <a:gd name="connsiteX39" fmla="*/ 5217 w 344085"/>
              <a:gd name="connsiteY39" fmla="*/ 195425 h 436938"/>
              <a:gd name="connsiteX40" fmla="*/ 9564 w 344085"/>
              <a:gd name="connsiteY40" fmla="*/ 193107 h 436938"/>
              <a:gd name="connsiteX41" fmla="*/ 48111 w 344085"/>
              <a:gd name="connsiteY41" fmla="*/ 173686 h 436938"/>
              <a:gd name="connsiteX42" fmla="*/ 58545 w 344085"/>
              <a:gd name="connsiteY42" fmla="*/ 175135 h 436938"/>
              <a:gd name="connsiteX43" fmla="*/ 62602 w 344085"/>
              <a:gd name="connsiteY43" fmla="*/ 176295 h 436938"/>
              <a:gd name="connsiteX44" fmla="*/ 66370 w 344085"/>
              <a:gd name="connsiteY44" fmla="*/ 178034 h 436938"/>
              <a:gd name="connsiteX45" fmla="*/ 71587 w 344085"/>
              <a:gd name="connsiteY45" fmla="*/ 181223 h 436938"/>
              <a:gd name="connsiteX46" fmla="*/ 74775 w 344085"/>
              <a:gd name="connsiteY46" fmla="*/ 183541 h 436938"/>
              <a:gd name="connsiteX47" fmla="*/ 91585 w 344085"/>
              <a:gd name="connsiteY47" fmla="*/ 215425 h 436938"/>
              <a:gd name="connsiteX48" fmla="*/ 79412 w 344085"/>
              <a:gd name="connsiteY48" fmla="*/ 249049 h 436938"/>
              <a:gd name="connsiteX49" fmla="*/ 57965 w 344085"/>
              <a:gd name="connsiteY49" fmla="*/ 261803 h 436938"/>
              <a:gd name="connsiteX50" fmla="*/ 46662 w 344085"/>
              <a:gd name="connsiteY50" fmla="*/ 263252 h 436938"/>
              <a:gd name="connsiteX51" fmla="*/ 9564 w 344085"/>
              <a:gd name="connsiteY51" fmla="*/ 243832 h 436938"/>
              <a:gd name="connsiteX52" fmla="*/ 5217 w 344085"/>
              <a:gd name="connsiteY52" fmla="*/ 241513 h 436938"/>
              <a:gd name="connsiteX53" fmla="*/ 0 w 344085"/>
              <a:gd name="connsiteY53" fmla="*/ 246730 h 436938"/>
              <a:gd name="connsiteX54" fmla="*/ 0 w 344085"/>
              <a:gd name="connsiteY54" fmla="*/ 337745 h 436938"/>
              <a:gd name="connsiteX55" fmla="*/ 6956 w 344085"/>
              <a:gd name="connsiteY55" fmla="*/ 344701 h 4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44085" h="436938">
                <a:moveTo>
                  <a:pt x="6956" y="344991"/>
                </a:moveTo>
                <a:lnTo>
                  <a:pt x="97381" y="344991"/>
                </a:lnTo>
                <a:cubicBezTo>
                  <a:pt x="105786" y="344991"/>
                  <a:pt x="112452" y="351658"/>
                  <a:pt x="112452" y="360064"/>
                </a:cubicBezTo>
                <a:cubicBezTo>
                  <a:pt x="112452" y="368470"/>
                  <a:pt x="109844" y="369629"/>
                  <a:pt x="105786" y="372528"/>
                </a:cubicBezTo>
                <a:cubicBezTo>
                  <a:pt x="95932" y="379484"/>
                  <a:pt x="90136" y="390789"/>
                  <a:pt x="90715" y="402673"/>
                </a:cubicBezTo>
                <a:cubicBezTo>
                  <a:pt x="91295" y="420644"/>
                  <a:pt x="105786" y="435716"/>
                  <a:pt x="124045" y="436876"/>
                </a:cubicBezTo>
                <a:cubicBezTo>
                  <a:pt x="133899" y="437455"/>
                  <a:pt x="143464" y="433977"/>
                  <a:pt x="150710" y="427310"/>
                </a:cubicBezTo>
                <a:cubicBezTo>
                  <a:pt x="157955" y="420644"/>
                  <a:pt x="162012" y="411368"/>
                  <a:pt x="162012" y="401513"/>
                </a:cubicBezTo>
                <a:cubicBezTo>
                  <a:pt x="162012" y="391658"/>
                  <a:pt x="156216" y="379194"/>
                  <a:pt x="146942" y="372528"/>
                </a:cubicBezTo>
                <a:cubicBezTo>
                  <a:pt x="142884" y="369629"/>
                  <a:pt x="140276" y="364991"/>
                  <a:pt x="140276" y="360064"/>
                </a:cubicBezTo>
                <a:cubicBezTo>
                  <a:pt x="140276" y="351658"/>
                  <a:pt x="146942" y="344701"/>
                  <a:pt x="155347" y="344701"/>
                </a:cubicBezTo>
                <a:lnTo>
                  <a:pt x="245772" y="344701"/>
                </a:lnTo>
                <a:cubicBezTo>
                  <a:pt x="249540" y="344701"/>
                  <a:pt x="252728" y="341513"/>
                  <a:pt x="252728" y="337745"/>
                </a:cubicBezTo>
                <a:lnTo>
                  <a:pt x="252728" y="246730"/>
                </a:lnTo>
                <a:cubicBezTo>
                  <a:pt x="252728" y="238614"/>
                  <a:pt x="259394" y="232237"/>
                  <a:pt x="267219" y="232237"/>
                </a:cubicBezTo>
                <a:cubicBezTo>
                  <a:pt x="275045" y="232237"/>
                  <a:pt x="276494" y="234556"/>
                  <a:pt x="279392" y="238614"/>
                </a:cubicBezTo>
                <a:cubicBezTo>
                  <a:pt x="286058" y="248179"/>
                  <a:pt x="297072" y="253977"/>
                  <a:pt x="308665" y="253977"/>
                </a:cubicBezTo>
                <a:cubicBezTo>
                  <a:pt x="320258" y="253977"/>
                  <a:pt x="327793" y="249918"/>
                  <a:pt x="334459" y="242672"/>
                </a:cubicBezTo>
                <a:cubicBezTo>
                  <a:pt x="341125" y="235426"/>
                  <a:pt x="344603" y="226150"/>
                  <a:pt x="344023" y="216005"/>
                </a:cubicBezTo>
                <a:cubicBezTo>
                  <a:pt x="342864" y="198034"/>
                  <a:pt x="327793" y="183252"/>
                  <a:pt x="309824" y="182672"/>
                </a:cubicBezTo>
                <a:cubicBezTo>
                  <a:pt x="297651" y="182382"/>
                  <a:pt x="286348" y="188179"/>
                  <a:pt x="279392" y="198034"/>
                </a:cubicBezTo>
                <a:cubicBezTo>
                  <a:pt x="276784" y="202092"/>
                  <a:pt x="272146" y="204411"/>
                  <a:pt x="267219" y="204411"/>
                </a:cubicBezTo>
                <a:cubicBezTo>
                  <a:pt x="259104" y="204411"/>
                  <a:pt x="252728" y="197744"/>
                  <a:pt x="252728" y="189918"/>
                </a:cubicBezTo>
                <a:lnTo>
                  <a:pt x="252728" y="98903"/>
                </a:lnTo>
                <a:cubicBezTo>
                  <a:pt x="252728" y="95135"/>
                  <a:pt x="249540" y="91947"/>
                  <a:pt x="245772" y="91947"/>
                </a:cubicBezTo>
                <a:lnTo>
                  <a:pt x="155347" y="91947"/>
                </a:lnTo>
                <a:cubicBezTo>
                  <a:pt x="146942" y="91947"/>
                  <a:pt x="140276" y="85280"/>
                  <a:pt x="140276" y="76874"/>
                </a:cubicBezTo>
                <a:cubicBezTo>
                  <a:pt x="140276" y="68468"/>
                  <a:pt x="142884" y="67309"/>
                  <a:pt x="146942" y="64410"/>
                </a:cubicBezTo>
                <a:cubicBezTo>
                  <a:pt x="156796" y="57454"/>
                  <a:pt x="162592" y="46149"/>
                  <a:pt x="162012" y="34265"/>
                </a:cubicBezTo>
                <a:cubicBezTo>
                  <a:pt x="161433" y="16294"/>
                  <a:pt x="146942" y="1222"/>
                  <a:pt x="128682" y="62"/>
                </a:cubicBezTo>
                <a:cubicBezTo>
                  <a:pt x="118829" y="-517"/>
                  <a:pt x="109264" y="2961"/>
                  <a:pt x="102019" y="9628"/>
                </a:cubicBezTo>
                <a:cubicBezTo>
                  <a:pt x="94773" y="16294"/>
                  <a:pt x="90715" y="25570"/>
                  <a:pt x="90715" y="35425"/>
                </a:cubicBezTo>
                <a:cubicBezTo>
                  <a:pt x="90715" y="45280"/>
                  <a:pt x="96512" y="57744"/>
                  <a:pt x="105786" y="64410"/>
                </a:cubicBezTo>
                <a:cubicBezTo>
                  <a:pt x="109844" y="67309"/>
                  <a:pt x="112452" y="71947"/>
                  <a:pt x="112452" y="76874"/>
                </a:cubicBezTo>
                <a:cubicBezTo>
                  <a:pt x="112452" y="85280"/>
                  <a:pt x="105786" y="92237"/>
                  <a:pt x="97381" y="92237"/>
                </a:cubicBezTo>
                <a:lnTo>
                  <a:pt x="6956" y="92237"/>
                </a:lnTo>
                <a:cubicBezTo>
                  <a:pt x="3188" y="92237"/>
                  <a:pt x="0" y="95425"/>
                  <a:pt x="0" y="99193"/>
                </a:cubicBezTo>
                <a:cubicBezTo>
                  <a:pt x="0" y="99193"/>
                  <a:pt x="0" y="99193"/>
                  <a:pt x="0" y="99193"/>
                </a:cubicBezTo>
                <a:lnTo>
                  <a:pt x="0" y="190208"/>
                </a:lnTo>
                <a:cubicBezTo>
                  <a:pt x="0" y="193107"/>
                  <a:pt x="2318" y="195425"/>
                  <a:pt x="5217" y="195425"/>
                </a:cubicBezTo>
                <a:cubicBezTo>
                  <a:pt x="8115" y="195425"/>
                  <a:pt x="8405" y="194556"/>
                  <a:pt x="9564" y="193107"/>
                </a:cubicBezTo>
                <a:cubicBezTo>
                  <a:pt x="18259" y="180353"/>
                  <a:pt x="32750" y="173107"/>
                  <a:pt x="48111" y="173686"/>
                </a:cubicBezTo>
                <a:cubicBezTo>
                  <a:pt x="51589" y="173686"/>
                  <a:pt x="55067" y="174266"/>
                  <a:pt x="58545" y="175135"/>
                </a:cubicBezTo>
                <a:cubicBezTo>
                  <a:pt x="59994" y="175426"/>
                  <a:pt x="61153" y="176005"/>
                  <a:pt x="62602" y="176295"/>
                </a:cubicBezTo>
                <a:cubicBezTo>
                  <a:pt x="64051" y="176585"/>
                  <a:pt x="65211" y="177454"/>
                  <a:pt x="66370" y="178034"/>
                </a:cubicBezTo>
                <a:cubicBezTo>
                  <a:pt x="68109" y="178904"/>
                  <a:pt x="69848" y="180063"/>
                  <a:pt x="71587" y="181223"/>
                </a:cubicBezTo>
                <a:cubicBezTo>
                  <a:pt x="73326" y="182382"/>
                  <a:pt x="73906" y="182672"/>
                  <a:pt x="74775" y="183541"/>
                </a:cubicBezTo>
                <a:cubicBezTo>
                  <a:pt x="84339" y="191368"/>
                  <a:pt x="90715" y="202672"/>
                  <a:pt x="91585" y="215425"/>
                </a:cubicBezTo>
                <a:cubicBezTo>
                  <a:pt x="92454" y="227889"/>
                  <a:pt x="88107" y="239773"/>
                  <a:pt x="79412" y="249049"/>
                </a:cubicBezTo>
                <a:cubicBezTo>
                  <a:pt x="73616" y="255136"/>
                  <a:pt x="66080" y="259484"/>
                  <a:pt x="57965" y="261803"/>
                </a:cubicBezTo>
                <a:cubicBezTo>
                  <a:pt x="54197" y="262672"/>
                  <a:pt x="50429" y="263252"/>
                  <a:pt x="46662" y="263252"/>
                </a:cubicBezTo>
                <a:cubicBezTo>
                  <a:pt x="31881" y="263252"/>
                  <a:pt x="17969" y="256005"/>
                  <a:pt x="9564" y="243832"/>
                </a:cubicBezTo>
                <a:cubicBezTo>
                  <a:pt x="8405" y="242382"/>
                  <a:pt x="6956" y="241513"/>
                  <a:pt x="5217" y="241513"/>
                </a:cubicBezTo>
                <a:cubicBezTo>
                  <a:pt x="2318" y="241513"/>
                  <a:pt x="0" y="243832"/>
                  <a:pt x="0" y="246730"/>
                </a:cubicBezTo>
                <a:lnTo>
                  <a:pt x="0" y="337745"/>
                </a:lnTo>
                <a:cubicBezTo>
                  <a:pt x="0" y="341513"/>
                  <a:pt x="3188" y="344701"/>
                  <a:pt x="6956" y="344701"/>
                </a:cubicBezTo>
                <a:close/>
              </a:path>
            </a:pathLst>
          </a:custGeom>
          <a:solidFill>
            <a:schemeClr val="accent3"/>
          </a:solidFill>
          <a:ln w="0" cap="flat">
            <a:noFill/>
            <a:prstDash val="solid"/>
            <a:miter/>
          </a:ln>
        </p:spPr>
        <p:txBody>
          <a:bodyPr rtlCol="0" anchor="ctr"/>
          <a:lstStyle/>
          <a:p>
            <a:endParaRPr lang="en-US" sz="2100"/>
          </a:p>
        </p:txBody>
      </p:sp>
      <p:sp>
        <p:nvSpPr>
          <p:cNvPr id="7" name="Freeform 6">
            <a:extLst>
              <a:ext uri="{FF2B5EF4-FFF2-40B4-BE49-F238E27FC236}">
                <a16:creationId xmlns:a16="http://schemas.microsoft.com/office/drawing/2014/main" id="{BABFF01C-2707-F54C-1FF0-18B7039357AF}"/>
              </a:ext>
            </a:extLst>
          </p:cNvPr>
          <p:cNvSpPr/>
          <p:nvPr/>
        </p:nvSpPr>
        <p:spPr>
          <a:xfrm>
            <a:off x="2638046" y="3200793"/>
            <a:ext cx="3438047" cy="4365605"/>
          </a:xfrm>
          <a:custGeom>
            <a:avLst/>
            <a:gdLst>
              <a:gd name="connsiteX0" fmla="*/ 245773 w 344102"/>
              <a:gd name="connsiteY0" fmla="*/ 91947 h 436938"/>
              <a:gd name="connsiteX1" fmla="*/ 155347 w 344102"/>
              <a:gd name="connsiteY1" fmla="*/ 91947 h 436938"/>
              <a:gd name="connsiteX2" fmla="*/ 140276 w 344102"/>
              <a:gd name="connsiteY2" fmla="*/ 76874 h 436938"/>
              <a:gd name="connsiteX3" fmla="*/ 146942 w 344102"/>
              <a:gd name="connsiteY3" fmla="*/ 64410 h 436938"/>
              <a:gd name="connsiteX4" fmla="*/ 162013 w 344102"/>
              <a:gd name="connsiteY4" fmla="*/ 34266 h 436938"/>
              <a:gd name="connsiteX5" fmla="*/ 128683 w 344102"/>
              <a:gd name="connsiteY5" fmla="*/ 62 h 436938"/>
              <a:gd name="connsiteX6" fmla="*/ 102019 w 344102"/>
              <a:gd name="connsiteY6" fmla="*/ 9628 h 436938"/>
              <a:gd name="connsiteX7" fmla="*/ 90716 w 344102"/>
              <a:gd name="connsiteY7" fmla="*/ 35425 h 436938"/>
              <a:gd name="connsiteX8" fmla="*/ 105786 w 344102"/>
              <a:gd name="connsiteY8" fmla="*/ 64410 h 436938"/>
              <a:gd name="connsiteX9" fmla="*/ 112453 w 344102"/>
              <a:gd name="connsiteY9" fmla="*/ 76874 h 436938"/>
              <a:gd name="connsiteX10" fmla="*/ 97382 w 344102"/>
              <a:gd name="connsiteY10" fmla="*/ 92237 h 436938"/>
              <a:gd name="connsiteX11" fmla="*/ 6956 w 344102"/>
              <a:gd name="connsiteY11" fmla="*/ 92237 h 436938"/>
              <a:gd name="connsiteX12" fmla="*/ 0 w 344102"/>
              <a:gd name="connsiteY12" fmla="*/ 99193 h 436938"/>
              <a:gd name="connsiteX13" fmla="*/ 0 w 344102"/>
              <a:gd name="connsiteY13" fmla="*/ 190208 h 436938"/>
              <a:gd name="connsiteX14" fmla="*/ 5217 w 344102"/>
              <a:gd name="connsiteY14" fmla="*/ 195426 h 436938"/>
              <a:gd name="connsiteX15" fmla="*/ 9564 w 344102"/>
              <a:gd name="connsiteY15" fmla="*/ 193107 h 436938"/>
              <a:gd name="connsiteX16" fmla="*/ 48111 w 344102"/>
              <a:gd name="connsiteY16" fmla="*/ 173686 h 436938"/>
              <a:gd name="connsiteX17" fmla="*/ 91585 w 344102"/>
              <a:gd name="connsiteY17" fmla="*/ 215716 h 436938"/>
              <a:gd name="connsiteX18" fmla="*/ 79412 w 344102"/>
              <a:gd name="connsiteY18" fmla="*/ 249339 h 436938"/>
              <a:gd name="connsiteX19" fmla="*/ 46662 w 344102"/>
              <a:gd name="connsiteY19" fmla="*/ 263542 h 436938"/>
              <a:gd name="connsiteX20" fmla="*/ 9564 w 344102"/>
              <a:gd name="connsiteY20" fmla="*/ 244121 h 436938"/>
              <a:gd name="connsiteX21" fmla="*/ 5217 w 344102"/>
              <a:gd name="connsiteY21" fmla="*/ 241803 h 436938"/>
              <a:gd name="connsiteX22" fmla="*/ 0 w 344102"/>
              <a:gd name="connsiteY22" fmla="*/ 247020 h 436938"/>
              <a:gd name="connsiteX23" fmla="*/ 0 w 344102"/>
              <a:gd name="connsiteY23" fmla="*/ 338035 h 436938"/>
              <a:gd name="connsiteX24" fmla="*/ 6956 w 344102"/>
              <a:gd name="connsiteY24" fmla="*/ 344991 h 436938"/>
              <a:gd name="connsiteX25" fmla="*/ 97382 w 344102"/>
              <a:gd name="connsiteY25" fmla="*/ 344991 h 436938"/>
              <a:gd name="connsiteX26" fmla="*/ 112453 w 344102"/>
              <a:gd name="connsiteY26" fmla="*/ 360064 h 436938"/>
              <a:gd name="connsiteX27" fmla="*/ 105786 w 344102"/>
              <a:gd name="connsiteY27" fmla="*/ 372528 h 436938"/>
              <a:gd name="connsiteX28" fmla="*/ 90716 w 344102"/>
              <a:gd name="connsiteY28" fmla="*/ 402673 h 436938"/>
              <a:gd name="connsiteX29" fmla="*/ 124046 w 344102"/>
              <a:gd name="connsiteY29" fmla="*/ 436876 h 436938"/>
              <a:gd name="connsiteX30" fmla="*/ 150710 w 344102"/>
              <a:gd name="connsiteY30" fmla="*/ 427311 h 436938"/>
              <a:gd name="connsiteX31" fmla="*/ 162013 w 344102"/>
              <a:gd name="connsiteY31" fmla="*/ 401513 h 436938"/>
              <a:gd name="connsiteX32" fmla="*/ 146942 w 344102"/>
              <a:gd name="connsiteY32" fmla="*/ 372528 h 436938"/>
              <a:gd name="connsiteX33" fmla="*/ 140276 w 344102"/>
              <a:gd name="connsiteY33" fmla="*/ 360064 h 436938"/>
              <a:gd name="connsiteX34" fmla="*/ 155347 w 344102"/>
              <a:gd name="connsiteY34" fmla="*/ 344702 h 436938"/>
              <a:gd name="connsiteX35" fmla="*/ 245773 w 344102"/>
              <a:gd name="connsiteY35" fmla="*/ 344702 h 436938"/>
              <a:gd name="connsiteX36" fmla="*/ 252728 w 344102"/>
              <a:gd name="connsiteY36" fmla="*/ 337745 h 436938"/>
              <a:gd name="connsiteX37" fmla="*/ 252728 w 344102"/>
              <a:gd name="connsiteY37" fmla="*/ 246730 h 436938"/>
              <a:gd name="connsiteX38" fmla="*/ 267220 w 344102"/>
              <a:gd name="connsiteY38" fmla="*/ 232237 h 436938"/>
              <a:gd name="connsiteX39" fmla="*/ 278233 w 344102"/>
              <a:gd name="connsiteY39" fmla="*/ 237165 h 436938"/>
              <a:gd name="connsiteX40" fmla="*/ 279392 w 344102"/>
              <a:gd name="connsiteY40" fmla="*/ 238614 h 436938"/>
              <a:gd name="connsiteX41" fmla="*/ 308665 w 344102"/>
              <a:gd name="connsiteY41" fmla="*/ 253976 h 436938"/>
              <a:gd name="connsiteX42" fmla="*/ 334459 w 344102"/>
              <a:gd name="connsiteY42" fmla="*/ 242672 h 436938"/>
              <a:gd name="connsiteX43" fmla="*/ 336778 w 344102"/>
              <a:gd name="connsiteY43" fmla="*/ 239773 h 436938"/>
              <a:gd name="connsiteX44" fmla="*/ 344024 w 344102"/>
              <a:gd name="connsiteY44" fmla="*/ 216005 h 436938"/>
              <a:gd name="connsiteX45" fmla="*/ 313012 w 344102"/>
              <a:gd name="connsiteY45" fmla="*/ 182962 h 436938"/>
              <a:gd name="connsiteX46" fmla="*/ 309534 w 344102"/>
              <a:gd name="connsiteY46" fmla="*/ 182962 h 436938"/>
              <a:gd name="connsiteX47" fmla="*/ 279103 w 344102"/>
              <a:gd name="connsiteY47" fmla="*/ 198324 h 436938"/>
              <a:gd name="connsiteX48" fmla="*/ 266930 w 344102"/>
              <a:gd name="connsiteY48" fmla="*/ 204701 h 436938"/>
              <a:gd name="connsiteX49" fmla="*/ 252439 w 344102"/>
              <a:gd name="connsiteY49" fmla="*/ 190208 h 436938"/>
              <a:gd name="connsiteX50" fmla="*/ 252439 w 344102"/>
              <a:gd name="connsiteY50" fmla="*/ 99193 h 436938"/>
              <a:gd name="connsiteX51" fmla="*/ 252439 w 344102"/>
              <a:gd name="connsiteY51" fmla="*/ 99193 h 436938"/>
              <a:gd name="connsiteX52" fmla="*/ 245483 w 344102"/>
              <a:gd name="connsiteY52" fmla="*/ 92237 h 4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4102" h="436938">
                <a:moveTo>
                  <a:pt x="245773" y="91947"/>
                </a:moveTo>
                <a:lnTo>
                  <a:pt x="155347" y="91947"/>
                </a:lnTo>
                <a:cubicBezTo>
                  <a:pt x="146942" y="91947"/>
                  <a:pt x="140276" y="85280"/>
                  <a:pt x="140276" y="76874"/>
                </a:cubicBezTo>
                <a:cubicBezTo>
                  <a:pt x="140276" y="68468"/>
                  <a:pt x="142884" y="67309"/>
                  <a:pt x="146942" y="64410"/>
                </a:cubicBezTo>
                <a:cubicBezTo>
                  <a:pt x="156796" y="57454"/>
                  <a:pt x="162592" y="46150"/>
                  <a:pt x="162013" y="34266"/>
                </a:cubicBezTo>
                <a:cubicBezTo>
                  <a:pt x="161433" y="16294"/>
                  <a:pt x="146942" y="1222"/>
                  <a:pt x="128683" y="62"/>
                </a:cubicBezTo>
                <a:cubicBezTo>
                  <a:pt x="118829" y="-517"/>
                  <a:pt x="109264" y="2961"/>
                  <a:pt x="102019" y="9628"/>
                </a:cubicBezTo>
                <a:cubicBezTo>
                  <a:pt x="94773" y="16294"/>
                  <a:pt x="90716" y="25570"/>
                  <a:pt x="90716" y="35425"/>
                </a:cubicBezTo>
                <a:cubicBezTo>
                  <a:pt x="90716" y="45280"/>
                  <a:pt x="96512" y="57744"/>
                  <a:pt x="105786" y="64410"/>
                </a:cubicBezTo>
                <a:cubicBezTo>
                  <a:pt x="109844" y="67309"/>
                  <a:pt x="112453" y="71947"/>
                  <a:pt x="112453" y="76874"/>
                </a:cubicBezTo>
                <a:cubicBezTo>
                  <a:pt x="112453" y="85280"/>
                  <a:pt x="105786" y="92237"/>
                  <a:pt x="97382" y="92237"/>
                </a:cubicBezTo>
                <a:lnTo>
                  <a:pt x="6956" y="92237"/>
                </a:lnTo>
                <a:cubicBezTo>
                  <a:pt x="3188" y="92237"/>
                  <a:pt x="0" y="95425"/>
                  <a:pt x="0" y="99193"/>
                </a:cubicBezTo>
                <a:lnTo>
                  <a:pt x="0" y="190208"/>
                </a:lnTo>
                <a:cubicBezTo>
                  <a:pt x="0" y="193107"/>
                  <a:pt x="2319" y="195426"/>
                  <a:pt x="5217" y="195426"/>
                </a:cubicBezTo>
                <a:cubicBezTo>
                  <a:pt x="8115" y="195426"/>
                  <a:pt x="8405" y="194556"/>
                  <a:pt x="9564" y="193107"/>
                </a:cubicBezTo>
                <a:cubicBezTo>
                  <a:pt x="18259" y="180353"/>
                  <a:pt x="32750" y="173106"/>
                  <a:pt x="48111" y="173686"/>
                </a:cubicBezTo>
                <a:cubicBezTo>
                  <a:pt x="71007" y="174266"/>
                  <a:pt x="90136" y="192817"/>
                  <a:pt x="91585" y="215716"/>
                </a:cubicBezTo>
                <a:cubicBezTo>
                  <a:pt x="92455" y="228179"/>
                  <a:pt x="88107" y="240064"/>
                  <a:pt x="79412" y="249339"/>
                </a:cubicBezTo>
                <a:cubicBezTo>
                  <a:pt x="71007" y="258324"/>
                  <a:pt x="59125" y="263542"/>
                  <a:pt x="46662" y="263542"/>
                </a:cubicBezTo>
                <a:cubicBezTo>
                  <a:pt x="34200" y="263542"/>
                  <a:pt x="17969" y="256295"/>
                  <a:pt x="9564" y="244121"/>
                </a:cubicBezTo>
                <a:cubicBezTo>
                  <a:pt x="8405" y="242672"/>
                  <a:pt x="6956" y="241803"/>
                  <a:pt x="5217" y="241803"/>
                </a:cubicBezTo>
                <a:cubicBezTo>
                  <a:pt x="2319" y="241803"/>
                  <a:pt x="0" y="244121"/>
                  <a:pt x="0" y="247020"/>
                </a:cubicBezTo>
                <a:lnTo>
                  <a:pt x="0" y="338035"/>
                </a:lnTo>
                <a:cubicBezTo>
                  <a:pt x="0" y="341803"/>
                  <a:pt x="3188" y="344991"/>
                  <a:pt x="6956" y="344991"/>
                </a:cubicBezTo>
                <a:lnTo>
                  <a:pt x="97382" y="344991"/>
                </a:lnTo>
                <a:cubicBezTo>
                  <a:pt x="105786" y="344991"/>
                  <a:pt x="112453" y="351658"/>
                  <a:pt x="112453" y="360064"/>
                </a:cubicBezTo>
                <a:cubicBezTo>
                  <a:pt x="112453" y="368470"/>
                  <a:pt x="109844" y="369629"/>
                  <a:pt x="105786" y="372528"/>
                </a:cubicBezTo>
                <a:cubicBezTo>
                  <a:pt x="95933" y="379484"/>
                  <a:pt x="90136" y="390789"/>
                  <a:pt x="90716" y="402673"/>
                </a:cubicBezTo>
                <a:cubicBezTo>
                  <a:pt x="91295" y="420644"/>
                  <a:pt x="105786" y="435717"/>
                  <a:pt x="124046" y="436876"/>
                </a:cubicBezTo>
                <a:cubicBezTo>
                  <a:pt x="133900" y="437456"/>
                  <a:pt x="143464" y="433977"/>
                  <a:pt x="150710" y="427311"/>
                </a:cubicBezTo>
                <a:cubicBezTo>
                  <a:pt x="157955" y="420644"/>
                  <a:pt x="162013" y="411369"/>
                  <a:pt x="162013" y="401513"/>
                </a:cubicBezTo>
                <a:cubicBezTo>
                  <a:pt x="162013" y="391658"/>
                  <a:pt x="156216" y="379195"/>
                  <a:pt x="146942" y="372528"/>
                </a:cubicBezTo>
                <a:cubicBezTo>
                  <a:pt x="142884" y="369629"/>
                  <a:pt x="140276" y="364992"/>
                  <a:pt x="140276" y="360064"/>
                </a:cubicBezTo>
                <a:cubicBezTo>
                  <a:pt x="140276" y="351658"/>
                  <a:pt x="146942" y="344702"/>
                  <a:pt x="155347" y="344702"/>
                </a:cubicBezTo>
                <a:lnTo>
                  <a:pt x="245773" y="344702"/>
                </a:lnTo>
                <a:cubicBezTo>
                  <a:pt x="249540" y="344702"/>
                  <a:pt x="252728" y="341513"/>
                  <a:pt x="252728" y="337745"/>
                </a:cubicBezTo>
                <a:lnTo>
                  <a:pt x="252728" y="246730"/>
                </a:lnTo>
                <a:cubicBezTo>
                  <a:pt x="252728" y="238614"/>
                  <a:pt x="259394" y="232237"/>
                  <a:pt x="267220" y="232237"/>
                </a:cubicBezTo>
                <a:cubicBezTo>
                  <a:pt x="275045" y="232237"/>
                  <a:pt x="275335" y="233976"/>
                  <a:pt x="278233" y="237165"/>
                </a:cubicBezTo>
                <a:cubicBezTo>
                  <a:pt x="278523" y="237745"/>
                  <a:pt x="279103" y="238034"/>
                  <a:pt x="279392" y="238614"/>
                </a:cubicBezTo>
                <a:cubicBezTo>
                  <a:pt x="286058" y="248179"/>
                  <a:pt x="297072" y="253976"/>
                  <a:pt x="308665" y="253976"/>
                </a:cubicBezTo>
                <a:cubicBezTo>
                  <a:pt x="320258" y="253976"/>
                  <a:pt x="327793" y="249918"/>
                  <a:pt x="334459" y="242672"/>
                </a:cubicBezTo>
                <a:cubicBezTo>
                  <a:pt x="335329" y="241803"/>
                  <a:pt x="336198" y="240933"/>
                  <a:pt x="336778" y="239773"/>
                </a:cubicBezTo>
                <a:cubicBezTo>
                  <a:pt x="341995" y="233107"/>
                  <a:pt x="344603" y="224701"/>
                  <a:pt x="344024" y="216005"/>
                </a:cubicBezTo>
                <a:cubicBezTo>
                  <a:pt x="342864" y="199194"/>
                  <a:pt x="329532" y="185281"/>
                  <a:pt x="313012" y="182962"/>
                </a:cubicBezTo>
                <a:cubicBezTo>
                  <a:pt x="311853" y="182962"/>
                  <a:pt x="310694" y="182962"/>
                  <a:pt x="309534" y="182962"/>
                </a:cubicBezTo>
                <a:cubicBezTo>
                  <a:pt x="297362" y="182672"/>
                  <a:pt x="286058" y="188469"/>
                  <a:pt x="279103" y="198324"/>
                </a:cubicBezTo>
                <a:cubicBezTo>
                  <a:pt x="276494" y="202382"/>
                  <a:pt x="271857" y="204701"/>
                  <a:pt x="266930" y="204701"/>
                </a:cubicBezTo>
                <a:cubicBezTo>
                  <a:pt x="258815" y="204701"/>
                  <a:pt x="252439" y="198034"/>
                  <a:pt x="252439" y="190208"/>
                </a:cubicBezTo>
                <a:lnTo>
                  <a:pt x="252439" y="99193"/>
                </a:lnTo>
                <a:cubicBezTo>
                  <a:pt x="252439" y="99193"/>
                  <a:pt x="252439" y="99193"/>
                  <a:pt x="252439" y="99193"/>
                </a:cubicBezTo>
                <a:cubicBezTo>
                  <a:pt x="252439" y="95425"/>
                  <a:pt x="249250" y="92237"/>
                  <a:pt x="245483" y="92237"/>
                </a:cubicBezTo>
                <a:close/>
              </a:path>
            </a:pathLst>
          </a:custGeom>
          <a:solidFill>
            <a:schemeClr val="accent5"/>
          </a:solidFill>
          <a:ln w="0" cap="flat">
            <a:noFill/>
            <a:prstDash val="solid"/>
            <a:miter/>
          </a:ln>
        </p:spPr>
        <p:txBody>
          <a:bodyPr rtlCol="0" anchor="ctr"/>
          <a:lstStyle/>
          <a:p>
            <a:endParaRPr lang="en-US" sz="2100"/>
          </a:p>
        </p:txBody>
      </p:sp>
      <p:pic>
        <p:nvPicPr>
          <p:cNvPr id="8" name="Graphic 7" descr="Brainstorm with solid fill">
            <a:extLst>
              <a:ext uri="{FF2B5EF4-FFF2-40B4-BE49-F238E27FC236}">
                <a16:creationId xmlns:a16="http://schemas.microsoft.com/office/drawing/2014/main" id="{80BBCAFA-63B9-705A-6E23-4B9BDCBDD6B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52945" y="3377610"/>
            <a:ext cx="411480" cy="411480"/>
          </a:xfrm>
          <a:prstGeom prst="rect">
            <a:avLst/>
          </a:prstGeom>
        </p:spPr>
      </p:pic>
      <p:pic>
        <p:nvPicPr>
          <p:cNvPr id="9" name="Graphic 8" descr="Bullseye with solid fill">
            <a:extLst>
              <a:ext uri="{FF2B5EF4-FFF2-40B4-BE49-F238E27FC236}">
                <a16:creationId xmlns:a16="http://schemas.microsoft.com/office/drawing/2014/main" id="{234418B4-71E2-D66F-CEC5-628B456D136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35834" y="3377610"/>
            <a:ext cx="411480" cy="411480"/>
          </a:xfrm>
          <a:prstGeom prst="rect">
            <a:avLst/>
          </a:prstGeom>
        </p:spPr>
      </p:pic>
      <p:pic>
        <p:nvPicPr>
          <p:cNvPr id="10" name="Graphic 9" descr="Hourglass 30% with solid fill">
            <a:extLst>
              <a:ext uri="{FF2B5EF4-FFF2-40B4-BE49-F238E27FC236}">
                <a16:creationId xmlns:a16="http://schemas.microsoft.com/office/drawing/2014/main" id="{BFC444E0-0C49-4CE1-BB7D-D80655AF2A8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86934" y="3377610"/>
            <a:ext cx="411480" cy="411480"/>
          </a:xfrm>
          <a:prstGeom prst="rect">
            <a:avLst/>
          </a:prstGeom>
        </p:spPr>
      </p:pic>
      <p:pic>
        <p:nvPicPr>
          <p:cNvPr id="11" name="Graphic 10" descr="Lightbulb with solid fill">
            <a:extLst>
              <a:ext uri="{FF2B5EF4-FFF2-40B4-BE49-F238E27FC236}">
                <a16:creationId xmlns:a16="http://schemas.microsoft.com/office/drawing/2014/main" id="{E63378E4-01B5-3D65-80EE-609E75A6785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02026" y="3377610"/>
            <a:ext cx="411480" cy="411480"/>
          </a:xfrm>
          <a:prstGeom prst="rect">
            <a:avLst/>
          </a:prstGeom>
        </p:spPr>
      </p:pic>
      <p:pic>
        <p:nvPicPr>
          <p:cNvPr id="12" name="Graphic 11" descr="Research with solid fill">
            <a:extLst>
              <a:ext uri="{FF2B5EF4-FFF2-40B4-BE49-F238E27FC236}">
                <a16:creationId xmlns:a16="http://schemas.microsoft.com/office/drawing/2014/main" id="{43F1119F-C47E-43E7-BAEB-F6216664B89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40212" y="3377610"/>
            <a:ext cx="411480" cy="411480"/>
          </a:xfrm>
          <a:prstGeom prst="rect">
            <a:avLst/>
          </a:prstGeom>
        </p:spPr>
      </p:pic>
      <p:sp>
        <p:nvSpPr>
          <p:cNvPr id="13" name="TextBox 12">
            <a:extLst>
              <a:ext uri="{FF2B5EF4-FFF2-40B4-BE49-F238E27FC236}">
                <a16:creationId xmlns:a16="http://schemas.microsoft.com/office/drawing/2014/main" id="{2705AB1B-43F7-73E0-4731-CE1945A38328}"/>
              </a:ext>
            </a:extLst>
          </p:cNvPr>
          <p:cNvSpPr txBox="1"/>
          <p:nvPr/>
        </p:nvSpPr>
        <p:spPr>
          <a:xfrm>
            <a:off x="3391919" y="6925513"/>
            <a:ext cx="1031694" cy="553998"/>
          </a:xfrm>
          <a:prstGeom prst="rect">
            <a:avLst/>
          </a:prstGeom>
          <a:noFill/>
        </p:spPr>
        <p:txBody>
          <a:bodyPr wrap="square" lIns="0" rIns="0" rtlCol="0" anchor="b">
            <a:spAutoFit/>
          </a:bodyPr>
          <a:lstStyle/>
          <a:p>
            <a:pPr algn="ctr"/>
            <a:r>
              <a:rPr lang="en-US" sz="3000" b="1" noProof="1">
                <a:solidFill>
                  <a:schemeClr val="accent6">
                    <a:lumMod val="75000"/>
                  </a:schemeClr>
                </a:solidFill>
              </a:rPr>
              <a:t>01</a:t>
            </a:r>
          </a:p>
        </p:txBody>
      </p:sp>
      <p:sp>
        <p:nvSpPr>
          <p:cNvPr id="24" name="TextBox 23">
            <a:extLst>
              <a:ext uri="{FF2B5EF4-FFF2-40B4-BE49-F238E27FC236}">
                <a16:creationId xmlns:a16="http://schemas.microsoft.com/office/drawing/2014/main" id="{56E0F92A-AC4D-EB3B-DAB3-FE99ADD9E965}"/>
              </a:ext>
            </a:extLst>
          </p:cNvPr>
          <p:cNvSpPr txBox="1"/>
          <p:nvPr/>
        </p:nvSpPr>
        <p:spPr>
          <a:xfrm>
            <a:off x="6030105" y="6951415"/>
            <a:ext cx="1031694" cy="553998"/>
          </a:xfrm>
          <a:prstGeom prst="rect">
            <a:avLst/>
          </a:prstGeom>
          <a:noFill/>
        </p:spPr>
        <p:txBody>
          <a:bodyPr wrap="square" lIns="0" rIns="0" rtlCol="0" anchor="b">
            <a:spAutoFit/>
          </a:bodyPr>
          <a:lstStyle/>
          <a:p>
            <a:pPr algn="ctr"/>
            <a:r>
              <a:rPr lang="en-US" sz="3000" b="1" noProof="1">
                <a:solidFill>
                  <a:schemeClr val="tx2"/>
                </a:solidFill>
              </a:rPr>
              <a:t>02</a:t>
            </a:r>
          </a:p>
        </p:txBody>
      </p:sp>
      <p:sp>
        <p:nvSpPr>
          <p:cNvPr id="26" name="TextBox 25">
            <a:extLst>
              <a:ext uri="{FF2B5EF4-FFF2-40B4-BE49-F238E27FC236}">
                <a16:creationId xmlns:a16="http://schemas.microsoft.com/office/drawing/2014/main" id="{CC3794C6-BBA0-C642-1E39-63F121A4D4F1}"/>
              </a:ext>
            </a:extLst>
          </p:cNvPr>
          <p:cNvSpPr txBox="1"/>
          <p:nvPr/>
        </p:nvSpPr>
        <p:spPr>
          <a:xfrm>
            <a:off x="8642838" y="6951415"/>
            <a:ext cx="1031694" cy="553998"/>
          </a:xfrm>
          <a:prstGeom prst="rect">
            <a:avLst/>
          </a:prstGeom>
          <a:noFill/>
        </p:spPr>
        <p:txBody>
          <a:bodyPr wrap="square" lIns="0" rIns="0" rtlCol="0" anchor="b">
            <a:spAutoFit/>
          </a:bodyPr>
          <a:lstStyle/>
          <a:p>
            <a:pPr algn="ctr"/>
            <a:r>
              <a:rPr lang="en-US" sz="3000" b="1" noProof="1">
                <a:solidFill>
                  <a:schemeClr val="tx2"/>
                </a:solidFill>
              </a:rPr>
              <a:t>03</a:t>
            </a:r>
          </a:p>
        </p:txBody>
      </p:sp>
      <p:sp>
        <p:nvSpPr>
          <p:cNvPr id="27" name="TextBox 26">
            <a:extLst>
              <a:ext uri="{FF2B5EF4-FFF2-40B4-BE49-F238E27FC236}">
                <a16:creationId xmlns:a16="http://schemas.microsoft.com/office/drawing/2014/main" id="{B704A2E7-5C3D-7157-4734-42CB9A4BADB6}"/>
              </a:ext>
            </a:extLst>
          </p:cNvPr>
          <p:cNvSpPr txBox="1"/>
          <p:nvPr/>
        </p:nvSpPr>
        <p:spPr>
          <a:xfrm>
            <a:off x="11225727" y="6948075"/>
            <a:ext cx="1031694" cy="553998"/>
          </a:xfrm>
          <a:prstGeom prst="rect">
            <a:avLst/>
          </a:prstGeom>
          <a:noFill/>
        </p:spPr>
        <p:txBody>
          <a:bodyPr wrap="square" lIns="0" rIns="0" rtlCol="0" anchor="b">
            <a:spAutoFit/>
          </a:bodyPr>
          <a:lstStyle/>
          <a:p>
            <a:pPr algn="ctr"/>
            <a:r>
              <a:rPr lang="en-US" sz="3000" b="1" noProof="1">
                <a:solidFill>
                  <a:schemeClr val="bg1"/>
                </a:solidFill>
              </a:rPr>
              <a:t>04</a:t>
            </a:r>
          </a:p>
        </p:txBody>
      </p:sp>
      <p:sp>
        <p:nvSpPr>
          <p:cNvPr id="28" name="TextBox 27">
            <a:extLst>
              <a:ext uri="{FF2B5EF4-FFF2-40B4-BE49-F238E27FC236}">
                <a16:creationId xmlns:a16="http://schemas.microsoft.com/office/drawing/2014/main" id="{1F638FB7-955C-CABB-DFDA-5B90F95FFA6D}"/>
              </a:ext>
            </a:extLst>
          </p:cNvPr>
          <p:cNvSpPr txBox="1"/>
          <p:nvPr/>
        </p:nvSpPr>
        <p:spPr>
          <a:xfrm>
            <a:off x="13876827" y="6928854"/>
            <a:ext cx="1031694" cy="553998"/>
          </a:xfrm>
          <a:prstGeom prst="rect">
            <a:avLst/>
          </a:prstGeom>
          <a:noFill/>
        </p:spPr>
        <p:txBody>
          <a:bodyPr wrap="square" lIns="0" rIns="0" rtlCol="0" anchor="b">
            <a:spAutoFit/>
          </a:bodyPr>
          <a:lstStyle/>
          <a:p>
            <a:pPr algn="ctr"/>
            <a:r>
              <a:rPr lang="en-US" sz="3000" b="1" noProof="1">
                <a:solidFill>
                  <a:schemeClr val="tx2"/>
                </a:solidFill>
              </a:rPr>
              <a:t>05</a:t>
            </a:r>
          </a:p>
        </p:txBody>
      </p:sp>
      <p:sp>
        <p:nvSpPr>
          <p:cNvPr id="14" name="TextBox 13">
            <a:extLst>
              <a:ext uri="{FF2B5EF4-FFF2-40B4-BE49-F238E27FC236}">
                <a16:creationId xmlns:a16="http://schemas.microsoft.com/office/drawing/2014/main" id="{CCED858D-9ACD-35DD-CE3B-5B29304E78D7}"/>
              </a:ext>
            </a:extLst>
          </p:cNvPr>
          <p:cNvSpPr txBox="1"/>
          <p:nvPr/>
        </p:nvSpPr>
        <p:spPr>
          <a:xfrm>
            <a:off x="3507475" y="4754830"/>
            <a:ext cx="1662654" cy="1015663"/>
          </a:xfrm>
          <a:prstGeom prst="rect">
            <a:avLst/>
          </a:prstGeom>
          <a:noFill/>
        </p:spPr>
        <p:txBody>
          <a:bodyPr wrap="square" lIns="205740" rIns="0" rtlCol="0" anchor="ctr">
            <a:spAutoFit/>
          </a:bodyPr>
          <a:lstStyle/>
          <a:p>
            <a:r>
              <a:rPr lang="en-US" sz="3000" b="1" noProof="1"/>
              <a:t>Load Dataset</a:t>
            </a:r>
          </a:p>
        </p:txBody>
      </p:sp>
      <p:sp>
        <p:nvSpPr>
          <p:cNvPr id="15" name="TextBox 14">
            <a:extLst>
              <a:ext uri="{FF2B5EF4-FFF2-40B4-BE49-F238E27FC236}">
                <a16:creationId xmlns:a16="http://schemas.microsoft.com/office/drawing/2014/main" id="{87B90254-E8E6-4E92-DC9B-81FA0304397C}"/>
              </a:ext>
            </a:extLst>
          </p:cNvPr>
          <p:cNvSpPr txBox="1"/>
          <p:nvPr/>
        </p:nvSpPr>
        <p:spPr>
          <a:xfrm>
            <a:off x="5897368" y="4754831"/>
            <a:ext cx="1948887" cy="1015663"/>
          </a:xfrm>
          <a:prstGeom prst="rect">
            <a:avLst/>
          </a:prstGeom>
          <a:noFill/>
        </p:spPr>
        <p:txBody>
          <a:bodyPr wrap="square" lIns="205740" rIns="0" rtlCol="0" anchor="ctr">
            <a:spAutoFit/>
          </a:bodyPr>
          <a:lstStyle/>
          <a:p>
            <a:r>
              <a:rPr lang="en-US" sz="3000" b="1" noProof="1"/>
              <a:t>Train-test split</a:t>
            </a:r>
          </a:p>
        </p:txBody>
      </p:sp>
      <p:sp>
        <p:nvSpPr>
          <p:cNvPr id="16" name="TextBox 15">
            <a:extLst>
              <a:ext uri="{FF2B5EF4-FFF2-40B4-BE49-F238E27FC236}">
                <a16:creationId xmlns:a16="http://schemas.microsoft.com/office/drawing/2014/main" id="{8384ACF8-7A95-044D-352A-9B936E2823A6}"/>
              </a:ext>
            </a:extLst>
          </p:cNvPr>
          <p:cNvSpPr txBox="1"/>
          <p:nvPr/>
        </p:nvSpPr>
        <p:spPr>
          <a:xfrm>
            <a:off x="8505104" y="4624256"/>
            <a:ext cx="2304214" cy="1015663"/>
          </a:xfrm>
          <a:prstGeom prst="rect">
            <a:avLst/>
          </a:prstGeom>
          <a:noFill/>
        </p:spPr>
        <p:txBody>
          <a:bodyPr wrap="square" lIns="205740" rIns="0" rtlCol="0" anchor="ctr">
            <a:spAutoFit/>
          </a:bodyPr>
          <a:lstStyle/>
          <a:p>
            <a:r>
              <a:rPr lang="en-US" sz="3000" b="1" noProof="1"/>
              <a:t>Data pre-processing</a:t>
            </a:r>
          </a:p>
        </p:txBody>
      </p:sp>
      <p:sp>
        <p:nvSpPr>
          <p:cNvPr id="17" name="TextBox 16">
            <a:extLst>
              <a:ext uri="{FF2B5EF4-FFF2-40B4-BE49-F238E27FC236}">
                <a16:creationId xmlns:a16="http://schemas.microsoft.com/office/drawing/2014/main" id="{CBCB5440-38BE-C76A-A7F2-EDF0DD492197}"/>
              </a:ext>
            </a:extLst>
          </p:cNvPr>
          <p:cNvSpPr txBox="1"/>
          <p:nvPr/>
        </p:nvSpPr>
        <p:spPr>
          <a:xfrm>
            <a:off x="11241856" y="4781476"/>
            <a:ext cx="1796086" cy="1015663"/>
          </a:xfrm>
          <a:prstGeom prst="rect">
            <a:avLst/>
          </a:prstGeom>
          <a:noFill/>
        </p:spPr>
        <p:txBody>
          <a:bodyPr wrap="square" lIns="205740" rIns="0" rtlCol="0" anchor="ctr">
            <a:spAutoFit/>
          </a:bodyPr>
          <a:lstStyle/>
          <a:p>
            <a:r>
              <a:rPr lang="en-US" sz="3000" b="1" noProof="1">
                <a:solidFill>
                  <a:schemeClr val="bg1"/>
                </a:solidFill>
              </a:rPr>
              <a:t>Building CNN</a:t>
            </a:r>
          </a:p>
        </p:txBody>
      </p:sp>
      <p:sp>
        <p:nvSpPr>
          <p:cNvPr id="18" name="TextBox 17">
            <a:extLst>
              <a:ext uri="{FF2B5EF4-FFF2-40B4-BE49-F238E27FC236}">
                <a16:creationId xmlns:a16="http://schemas.microsoft.com/office/drawing/2014/main" id="{1B11FEF5-B407-20B5-0A46-C4A8B1F25814}"/>
              </a:ext>
            </a:extLst>
          </p:cNvPr>
          <p:cNvSpPr txBox="1"/>
          <p:nvPr/>
        </p:nvSpPr>
        <p:spPr>
          <a:xfrm>
            <a:off x="13906997" y="4636058"/>
            <a:ext cx="2436315" cy="1015663"/>
          </a:xfrm>
          <a:prstGeom prst="rect">
            <a:avLst/>
          </a:prstGeom>
          <a:noFill/>
        </p:spPr>
        <p:txBody>
          <a:bodyPr wrap="square" lIns="205740" rIns="0" rtlCol="0" anchor="ctr">
            <a:spAutoFit/>
          </a:bodyPr>
          <a:lstStyle>
            <a:defPPr>
              <a:defRPr lang="en-US"/>
            </a:defPPr>
            <a:lvl1pPr>
              <a:defRPr sz="2000" b="1"/>
            </a:lvl1pPr>
          </a:lstStyle>
          <a:p>
            <a:r>
              <a:rPr lang="en-US" sz="3000" noProof="1"/>
              <a:t>Test &amp; Deployment</a:t>
            </a:r>
          </a:p>
        </p:txBody>
      </p:sp>
      <p:sp>
        <p:nvSpPr>
          <p:cNvPr id="19" name="Google Shape;146;p14">
            <a:extLst>
              <a:ext uri="{FF2B5EF4-FFF2-40B4-BE49-F238E27FC236}">
                <a16:creationId xmlns:a16="http://schemas.microsoft.com/office/drawing/2014/main" id="{445689C0-74D8-0BD7-6FAA-46770D59BB1C}"/>
              </a:ext>
            </a:extLst>
          </p:cNvPr>
          <p:cNvSpPr txBox="1"/>
          <p:nvPr/>
        </p:nvSpPr>
        <p:spPr>
          <a:xfrm>
            <a:off x="604763" y="1174921"/>
            <a:ext cx="763770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2CD9CB"/>
                </a:solidFill>
                <a:latin typeface="Russo One"/>
                <a:ea typeface="Russo One"/>
                <a:cs typeface="Russo One"/>
                <a:sym typeface="Russo One"/>
              </a:rPr>
              <a:t>Methodology</a:t>
            </a:r>
            <a:endParaRPr dirty="0"/>
          </a:p>
        </p:txBody>
      </p:sp>
      <p:grpSp>
        <p:nvGrpSpPr>
          <p:cNvPr id="31" name="Google Shape;154;p14">
            <a:extLst>
              <a:ext uri="{FF2B5EF4-FFF2-40B4-BE49-F238E27FC236}">
                <a16:creationId xmlns:a16="http://schemas.microsoft.com/office/drawing/2014/main" id="{0A866018-EF80-1750-A072-8E473A8F2273}"/>
              </a:ext>
            </a:extLst>
          </p:cNvPr>
          <p:cNvGrpSpPr/>
          <p:nvPr/>
        </p:nvGrpSpPr>
        <p:grpSpPr>
          <a:xfrm rot="5474817">
            <a:off x="12511192" y="1313012"/>
            <a:ext cx="1041406" cy="1041406"/>
            <a:chOff x="0" y="0"/>
            <a:chExt cx="812800" cy="812800"/>
          </a:xfrm>
        </p:grpSpPr>
        <p:sp>
          <p:nvSpPr>
            <p:cNvPr id="32" name="Google Shape;155;p14">
              <a:extLst>
                <a:ext uri="{FF2B5EF4-FFF2-40B4-BE49-F238E27FC236}">
                  <a16:creationId xmlns:a16="http://schemas.microsoft.com/office/drawing/2014/main" id="{99DE5F75-1A5D-C002-2878-F4CB90DEF040}"/>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6;p14">
              <a:extLst>
                <a:ext uri="{FF2B5EF4-FFF2-40B4-BE49-F238E27FC236}">
                  <a16:creationId xmlns:a16="http://schemas.microsoft.com/office/drawing/2014/main" id="{732DFE24-9D73-DCDE-F269-025DA80F8252}"/>
                </a:ext>
              </a:extLst>
            </p:cNvPr>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 name="Picture 1" descr="Logo, company name&#10;&#10;Description automatically generated">
            <a:extLst>
              <a:ext uri="{FF2B5EF4-FFF2-40B4-BE49-F238E27FC236}">
                <a16:creationId xmlns:a16="http://schemas.microsoft.com/office/drawing/2014/main" id="{4EB66145-241E-68B4-4B86-5ED895A7E3E2}"/>
              </a:ext>
            </a:extLst>
          </p:cNvPr>
          <p:cNvPicPr>
            <a:picLocks noChangeAspect="1"/>
          </p:cNvPicPr>
          <p:nvPr/>
        </p:nvPicPr>
        <p:blipFill>
          <a:blip r:embed="rId15"/>
          <a:stretch>
            <a:fillRect/>
          </a:stretch>
        </p:blipFill>
        <p:spPr>
          <a:xfrm>
            <a:off x="16020557" y="0"/>
            <a:ext cx="2257029" cy="528810"/>
          </a:xfrm>
          <a:prstGeom prst="rect">
            <a:avLst/>
          </a:prstGeom>
        </p:spPr>
      </p:pic>
      <p:pic>
        <p:nvPicPr>
          <p:cNvPr id="20" name="Picture 19">
            <a:extLst>
              <a:ext uri="{FF2B5EF4-FFF2-40B4-BE49-F238E27FC236}">
                <a16:creationId xmlns:a16="http://schemas.microsoft.com/office/drawing/2014/main" id="{0460B029-06CA-308C-A294-93A6B9F67039}"/>
              </a:ext>
            </a:extLst>
          </p:cNvPr>
          <p:cNvPicPr>
            <a:picLocks noChangeAspect="1"/>
          </p:cNvPicPr>
          <p:nvPr/>
        </p:nvPicPr>
        <p:blipFill>
          <a:blip r:embed="rId16"/>
          <a:stretch>
            <a:fillRect/>
          </a:stretch>
        </p:blipFill>
        <p:spPr>
          <a:xfrm>
            <a:off x="44450" y="69850"/>
            <a:ext cx="752475" cy="781050"/>
          </a:xfrm>
          <a:prstGeom prst="rect">
            <a:avLst/>
          </a:prstGeom>
        </p:spPr>
      </p:pic>
    </p:spTree>
    <p:extLst>
      <p:ext uri="{BB962C8B-B14F-4D97-AF65-F5344CB8AC3E}">
        <p14:creationId xmlns:p14="http://schemas.microsoft.com/office/powerpoint/2010/main" val="1831659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20DE"/>
        </a:solidFill>
        <a:effectLst/>
      </p:bgPr>
    </p:bg>
    <p:spTree>
      <p:nvGrpSpPr>
        <p:cNvPr id="1" name="Shape 535"/>
        <p:cNvGrpSpPr/>
        <p:nvPr/>
      </p:nvGrpSpPr>
      <p:grpSpPr>
        <a:xfrm>
          <a:off x="0" y="0"/>
          <a:ext cx="0" cy="0"/>
          <a:chOff x="0" y="0"/>
          <a:chExt cx="0" cy="0"/>
        </a:xfrm>
      </p:grpSpPr>
      <p:grpSp>
        <p:nvGrpSpPr>
          <p:cNvPr id="536" name="Google Shape;536;p29"/>
          <p:cNvGrpSpPr/>
          <p:nvPr/>
        </p:nvGrpSpPr>
        <p:grpSpPr>
          <a:xfrm>
            <a:off x="-1658551" y="3925864"/>
            <a:ext cx="7206537" cy="7206537"/>
            <a:chOff x="0" y="0"/>
            <a:chExt cx="9608716" cy="9608716"/>
          </a:xfrm>
        </p:grpSpPr>
        <p:grpSp>
          <p:nvGrpSpPr>
            <p:cNvPr id="537" name="Google Shape;537;p29"/>
            <p:cNvGrpSpPr/>
            <p:nvPr/>
          </p:nvGrpSpPr>
          <p:grpSpPr>
            <a:xfrm>
              <a:off x="0" y="0"/>
              <a:ext cx="9608716" cy="9608716"/>
              <a:chOff x="0" y="0"/>
              <a:chExt cx="812800" cy="812800"/>
            </a:xfrm>
          </p:grpSpPr>
          <p:sp>
            <p:nvSpPr>
              <p:cNvPr id="538" name="Google Shape;538;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40" name="Google Shape;540;p29"/>
            <p:cNvGrpSpPr/>
            <p:nvPr/>
          </p:nvGrpSpPr>
          <p:grpSpPr>
            <a:xfrm>
              <a:off x="175282" y="175282"/>
              <a:ext cx="9258152" cy="9258152"/>
              <a:chOff x="0" y="0"/>
              <a:chExt cx="812800" cy="812800"/>
            </a:xfrm>
          </p:grpSpPr>
          <p:sp>
            <p:nvSpPr>
              <p:cNvPr id="541" name="Google Shape;541;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20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543" name="Google Shape;543;p29"/>
          <p:cNvSpPr/>
          <p:nvPr/>
        </p:nvSpPr>
        <p:spPr>
          <a:xfrm rot="-7584144">
            <a:off x="-3116511" y="7036316"/>
            <a:ext cx="13630807" cy="8229600"/>
          </a:xfrm>
          <a:custGeom>
            <a:avLst/>
            <a:gdLst/>
            <a:ahLst/>
            <a:cxnLst/>
            <a:rect l="l" t="t" r="r" b="b"/>
            <a:pathLst>
              <a:path w="13630807" h="8229600" extrusionOk="0">
                <a:moveTo>
                  <a:pt x="0" y="0"/>
                </a:moveTo>
                <a:lnTo>
                  <a:pt x="13630807" y="0"/>
                </a:lnTo>
                <a:lnTo>
                  <a:pt x="13630807" y="8229600"/>
                </a:lnTo>
                <a:lnTo>
                  <a:pt x="0" y="8229600"/>
                </a:lnTo>
                <a:lnTo>
                  <a:pt x="0" y="0"/>
                </a:lnTo>
                <a:close/>
              </a:path>
            </a:pathLst>
          </a:custGeom>
          <a:blipFill rotWithShape="1">
            <a:blip r:embed="rId3">
              <a:alphaModFix/>
            </a:blip>
            <a:stretch>
              <a:fillRect/>
            </a:stretch>
          </a:blipFill>
          <a:ln>
            <a:noFill/>
          </a:ln>
        </p:spPr>
      </p:sp>
      <p:sp>
        <p:nvSpPr>
          <p:cNvPr id="545" name="Google Shape;545;p29"/>
          <p:cNvSpPr/>
          <p:nvPr/>
        </p:nvSpPr>
        <p:spPr>
          <a:xfrm rot="-7534974">
            <a:off x="15075502" y="-6043095"/>
            <a:ext cx="8728113" cy="12454715"/>
          </a:xfrm>
          <a:custGeom>
            <a:avLst/>
            <a:gdLst/>
            <a:ahLst/>
            <a:cxnLst/>
            <a:rect l="l" t="t" r="r" b="b"/>
            <a:pathLst>
              <a:path w="8728113" h="12454715" extrusionOk="0">
                <a:moveTo>
                  <a:pt x="0" y="0"/>
                </a:moveTo>
                <a:lnTo>
                  <a:pt x="8728113" y="0"/>
                </a:lnTo>
                <a:lnTo>
                  <a:pt x="8728113" y="12454714"/>
                </a:lnTo>
                <a:lnTo>
                  <a:pt x="0" y="12454714"/>
                </a:lnTo>
                <a:lnTo>
                  <a:pt x="0" y="0"/>
                </a:lnTo>
                <a:close/>
              </a:path>
            </a:pathLst>
          </a:custGeom>
          <a:blipFill rotWithShape="1">
            <a:blip r:embed="rId4">
              <a:alphaModFix/>
            </a:blip>
            <a:stretch>
              <a:fillRect l="-10902" r="-10902"/>
            </a:stretch>
          </a:blipFill>
          <a:ln>
            <a:noFill/>
          </a:ln>
        </p:spPr>
      </p:sp>
      <p:grpSp>
        <p:nvGrpSpPr>
          <p:cNvPr id="546" name="Google Shape;546;p29"/>
          <p:cNvGrpSpPr/>
          <p:nvPr/>
        </p:nvGrpSpPr>
        <p:grpSpPr>
          <a:xfrm>
            <a:off x="15189305" y="7357015"/>
            <a:ext cx="1828800" cy="1901285"/>
            <a:chOff x="25400" y="0"/>
            <a:chExt cx="2438400" cy="2535047"/>
          </a:xfrm>
        </p:grpSpPr>
        <p:cxnSp>
          <p:nvCxnSpPr>
            <p:cNvPr id="547" name="Google Shape;547;p29"/>
            <p:cNvCxnSpPr/>
            <p:nvPr/>
          </p:nvCxnSpPr>
          <p:spPr>
            <a:xfrm>
              <a:off x="25400" y="0"/>
              <a:ext cx="0" cy="2535047"/>
            </a:xfrm>
            <a:prstGeom prst="straightConnector1">
              <a:avLst/>
            </a:prstGeom>
            <a:noFill/>
            <a:ln w="50800" cap="flat" cmpd="sng">
              <a:solidFill>
                <a:srgbClr val="2CD9CB"/>
              </a:solidFill>
              <a:prstDash val="solid"/>
              <a:round/>
              <a:headEnd type="none" w="sm" len="sm"/>
              <a:tailEnd type="none" w="sm" len="sm"/>
            </a:ln>
          </p:spPr>
        </p:cxnSp>
        <p:cxnSp>
          <p:nvCxnSpPr>
            <p:cNvPr id="548" name="Google Shape;548;p29"/>
            <p:cNvCxnSpPr/>
            <p:nvPr/>
          </p:nvCxnSpPr>
          <p:spPr>
            <a:xfrm>
              <a:off x="838200" y="0"/>
              <a:ext cx="0" cy="2535047"/>
            </a:xfrm>
            <a:prstGeom prst="straightConnector1">
              <a:avLst/>
            </a:prstGeom>
            <a:noFill/>
            <a:ln w="50800" cap="flat" cmpd="sng">
              <a:solidFill>
                <a:srgbClr val="2CD9CB"/>
              </a:solidFill>
              <a:prstDash val="solid"/>
              <a:round/>
              <a:headEnd type="none" w="sm" len="sm"/>
              <a:tailEnd type="none" w="sm" len="sm"/>
            </a:ln>
          </p:spPr>
        </p:cxnSp>
        <p:cxnSp>
          <p:nvCxnSpPr>
            <p:cNvPr id="549" name="Google Shape;549;p29"/>
            <p:cNvCxnSpPr/>
            <p:nvPr/>
          </p:nvCxnSpPr>
          <p:spPr>
            <a:xfrm>
              <a:off x="1651000" y="0"/>
              <a:ext cx="0" cy="2535047"/>
            </a:xfrm>
            <a:prstGeom prst="straightConnector1">
              <a:avLst/>
            </a:prstGeom>
            <a:noFill/>
            <a:ln w="50800" cap="flat" cmpd="sng">
              <a:solidFill>
                <a:srgbClr val="2CD9CB"/>
              </a:solidFill>
              <a:prstDash val="solid"/>
              <a:round/>
              <a:headEnd type="none" w="sm" len="sm"/>
              <a:tailEnd type="none" w="sm" len="sm"/>
            </a:ln>
          </p:spPr>
        </p:cxnSp>
        <p:cxnSp>
          <p:nvCxnSpPr>
            <p:cNvPr id="550" name="Google Shape;550;p29"/>
            <p:cNvCxnSpPr/>
            <p:nvPr/>
          </p:nvCxnSpPr>
          <p:spPr>
            <a:xfrm>
              <a:off x="2463800" y="0"/>
              <a:ext cx="0" cy="2535047"/>
            </a:xfrm>
            <a:prstGeom prst="straightConnector1">
              <a:avLst/>
            </a:prstGeom>
            <a:noFill/>
            <a:ln w="50800" cap="flat" cmpd="sng">
              <a:solidFill>
                <a:srgbClr val="2CD9CB"/>
              </a:solidFill>
              <a:prstDash val="solid"/>
              <a:round/>
              <a:headEnd type="none" w="sm" len="sm"/>
              <a:tailEnd type="none" w="sm" len="sm"/>
            </a:ln>
          </p:spPr>
        </p:cxnSp>
      </p:grpSp>
      <p:grpSp>
        <p:nvGrpSpPr>
          <p:cNvPr id="551" name="Google Shape;551;p29"/>
          <p:cNvGrpSpPr/>
          <p:nvPr/>
        </p:nvGrpSpPr>
        <p:grpSpPr>
          <a:xfrm rot="5474817">
            <a:off x="14981848" y="2629370"/>
            <a:ext cx="571317" cy="571317"/>
            <a:chOff x="0" y="0"/>
            <a:chExt cx="812800" cy="812800"/>
          </a:xfrm>
        </p:grpSpPr>
        <p:sp>
          <p:nvSpPr>
            <p:cNvPr id="552" name="Google Shape;552;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554" name="Google Shape;554;p29"/>
          <p:cNvSpPr txBox="1"/>
          <p:nvPr/>
        </p:nvSpPr>
        <p:spPr>
          <a:xfrm>
            <a:off x="0" y="941947"/>
            <a:ext cx="5547986"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rgbClr val="2CD9CB"/>
                </a:solidFill>
                <a:latin typeface="Russo One"/>
                <a:ea typeface="Russo One"/>
                <a:cs typeface="Russo One"/>
                <a:sym typeface="Russo One"/>
              </a:rPr>
              <a:t>Flowchart</a:t>
            </a:r>
            <a:endParaRPr sz="1100" dirty="0"/>
          </a:p>
        </p:txBody>
      </p:sp>
      <p:pic>
        <p:nvPicPr>
          <p:cNvPr id="5" name="Picture 4">
            <a:extLst>
              <a:ext uri="{FF2B5EF4-FFF2-40B4-BE49-F238E27FC236}">
                <a16:creationId xmlns:a16="http://schemas.microsoft.com/office/drawing/2014/main" id="{7A330CCC-C74A-3B60-A5A1-E74D53BECD49}"/>
              </a:ext>
            </a:extLst>
          </p:cNvPr>
          <p:cNvPicPr>
            <a:picLocks noChangeAspect="1"/>
          </p:cNvPicPr>
          <p:nvPr/>
        </p:nvPicPr>
        <p:blipFill>
          <a:blip r:embed="rId5"/>
          <a:stretch>
            <a:fillRect/>
          </a:stretch>
        </p:blipFill>
        <p:spPr>
          <a:xfrm>
            <a:off x="5773543" y="1351774"/>
            <a:ext cx="8592556" cy="7583451"/>
          </a:xfrm>
          <a:prstGeom prst="rect">
            <a:avLst/>
          </a:prstGeom>
        </p:spPr>
      </p:pic>
      <p:pic>
        <p:nvPicPr>
          <p:cNvPr id="2" name="Picture 1" descr="Logo, company name&#10;&#10;Description automatically generated">
            <a:extLst>
              <a:ext uri="{FF2B5EF4-FFF2-40B4-BE49-F238E27FC236}">
                <a16:creationId xmlns:a16="http://schemas.microsoft.com/office/drawing/2014/main" id="{930C2314-4514-A79F-E11F-91CC3F130392}"/>
              </a:ext>
            </a:extLst>
          </p:cNvPr>
          <p:cNvPicPr>
            <a:picLocks noChangeAspect="1"/>
          </p:cNvPicPr>
          <p:nvPr/>
        </p:nvPicPr>
        <p:blipFill>
          <a:blip r:embed="rId6"/>
          <a:stretch>
            <a:fillRect/>
          </a:stretch>
        </p:blipFill>
        <p:spPr>
          <a:xfrm>
            <a:off x="16020557" y="0"/>
            <a:ext cx="2257029" cy="528810"/>
          </a:xfrm>
          <a:prstGeom prst="rect">
            <a:avLst/>
          </a:prstGeom>
        </p:spPr>
      </p:pic>
      <p:pic>
        <p:nvPicPr>
          <p:cNvPr id="3" name="Picture 2">
            <a:extLst>
              <a:ext uri="{FF2B5EF4-FFF2-40B4-BE49-F238E27FC236}">
                <a16:creationId xmlns:a16="http://schemas.microsoft.com/office/drawing/2014/main" id="{BC1C2784-700D-F2C9-7D73-693BA6101324}"/>
              </a:ext>
            </a:extLst>
          </p:cNvPr>
          <p:cNvPicPr>
            <a:picLocks noChangeAspect="1"/>
          </p:cNvPicPr>
          <p:nvPr/>
        </p:nvPicPr>
        <p:blipFill>
          <a:blip r:embed="rId7"/>
          <a:stretch>
            <a:fillRect/>
          </a:stretch>
        </p:blipFill>
        <p:spPr>
          <a:xfrm>
            <a:off x="44450" y="69850"/>
            <a:ext cx="752475" cy="7810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20DE"/>
        </a:solidFill>
        <a:effectLst/>
      </p:bgPr>
    </p:bg>
    <p:spTree>
      <p:nvGrpSpPr>
        <p:cNvPr id="1" name="Shape 160"/>
        <p:cNvGrpSpPr/>
        <p:nvPr/>
      </p:nvGrpSpPr>
      <p:grpSpPr>
        <a:xfrm>
          <a:off x="0" y="0"/>
          <a:ext cx="0" cy="0"/>
          <a:chOff x="0" y="0"/>
          <a:chExt cx="0" cy="0"/>
        </a:xfrm>
      </p:grpSpPr>
      <p:sp>
        <p:nvSpPr>
          <p:cNvPr id="161" name="Google Shape;161;p15"/>
          <p:cNvSpPr txBox="1"/>
          <p:nvPr/>
        </p:nvSpPr>
        <p:spPr>
          <a:xfrm>
            <a:off x="470610" y="709464"/>
            <a:ext cx="9816195" cy="8125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400" u="none" dirty="0">
                <a:solidFill>
                  <a:srgbClr val="2CD9CB"/>
                </a:solidFill>
                <a:latin typeface="Russo One"/>
                <a:ea typeface="Russo One"/>
                <a:cs typeface="Russo One"/>
                <a:sym typeface="Russo One"/>
              </a:rPr>
              <a:t>Steps involved in Face Detection</a:t>
            </a:r>
            <a:endParaRPr sz="700" dirty="0"/>
          </a:p>
        </p:txBody>
      </p:sp>
      <p:grpSp>
        <p:nvGrpSpPr>
          <p:cNvPr id="162" name="Google Shape;162;p15"/>
          <p:cNvGrpSpPr/>
          <p:nvPr/>
        </p:nvGrpSpPr>
        <p:grpSpPr>
          <a:xfrm>
            <a:off x="629135" y="2126855"/>
            <a:ext cx="8514867" cy="1163258"/>
            <a:chOff x="8198" y="8198"/>
            <a:chExt cx="11353155" cy="1551010"/>
          </a:xfrm>
        </p:grpSpPr>
        <p:sp>
          <p:nvSpPr>
            <p:cNvPr id="163" name="Google Shape;163;p15"/>
            <p:cNvSpPr txBox="1"/>
            <p:nvPr/>
          </p:nvSpPr>
          <p:spPr>
            <a:xfrm>
              <a:off x="1277773" y="12701"/>
              <a:ext cx="3987578"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u="none" dirty="0">
                  <a:solidFill>
                    <a:srgbClr val="2CD9CB"/>
                  </a:solidFill>
                  <a:latin typeface="Montserrat"/>
                  <a:ea typeface="Montserrat"/>
                  <a:cs typeface="Montserrat"/>
                  <a:sym typeface="Montserrat"/>
                </a:rPr>
                <a:t>Detect Faces</a:t>
              </a:r>
              <a:endParaRPr dirty="0"/>
            </a:p>
          </p:txBody>
        </p:sp>
        <p:sp>
          <p:nvSpPr>
            <p:cNvPr id="164" name="Google Shape;164;p15"/>
            <p:cNvSpPr txBox="1"/>
            <p:nvPr/>
          </p:nvSpPr>
          <p:spPr>
            <a:xfrm>
              <a:off x="5613695" y="82394"/>
              <a:ext cx="5747658" cy="147681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399" u="none" dirty="0">
                  <a:solidFill>
                    <a:srgbClr val="FFFFFF"/>
                  </a:solidFill>
                  <a:latin typeface="Arial"/>
                  <a:ea typeface="Arial"/>
                  <a:cs typeface="Arial"/>
                  <a:sym typeface="Arial"/>
                </a:rPr>
                <a:t>When given  a frame/video, CNN algorithm looks for faces in each frame.</a:t>
              </a:r>
              <a:endParaRPr dirty="0"/>
            </a:p>
          </p:txBody>
        </p:sp>
        <p:grpSp>
          <p:nvGrpSpPr>
            <p:cNvPr id="166" name="Google Shape;166;p15"/>
            <p:cNvGrpSpPr/>
            <p:nvPr/>
          </p:nvGrpSpPr>
          <p:grpSpPr>
            <a:xfrm rot="5474817">
              <a:off x="8198" y="8198"/>
              <a:ext cx="761756" cy="761756"/>
              <a:chOff x="0" y="0"/>
              <a:chExt cx="812800" cy="812800"/>
            </a:xfrm>
          </p:grpSpPr>
          <p:sp>
            <p:nvSpPr>
              <p:cNvPr id="167" name="Google Shape;167;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5"/>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6" name="Google Shape;186;p15"/>
          <p:cNvSpPr/>
          <p:nvPr/>
        </p:nvSpPr>
        <p:spPr>
          <a:xfrm rot="-8100000">
            <a:off x="14970173" y="-9968927"/>
            <a:ext cx="11317476" cy="14775075"/>
          </a:xfrm>
          <a:custGeom>
            <a:avLst/>
            <a:gdLst/>
            <a:ahLst/>
            <a:cxnLst/>
            <a:rect l="l" t="t" r="r" b="b"/>
            <a:pathLst>
              <a:path w="11317476" h="14775075" extrusionOk="0">
                <a:moveTo>
                  <a:pt x="0" y="0"/>
                </a:moveTo>
                <a:lnTo>
                  <a:pt x="11317476" y="0"/>
                </a:lnTo>
                <a:lnTo>
                  <a:pt x="11317476" y="14775074"/>
                </a:lnTo>
                <a:lnTo>
                  <a:pt x="0" y="14775074"/>
                </a:lnTo>
                <a:lnTo>
                  <a:pt x="0" y="0"/>
                </a:lnTo>
                <a:close/>
              </a:path>
            </a:pathLst>
          </a:custGeom>
          <a:blipFill rotWithShape="1">
            <a:blip r:embed="rId3">
              <a:alphaModFix/>
            </a:blip>
            <a:stretch>
              <a:fillRect l="-4686" r="-15439" b="-7796"/>
            </a:stretch>
          </a:blipFill>
          <a:ln>
            <a:noFill/>
          </a:ln>
        </p:spPr>
      </p:sp>
      <p:sp>
        <p:nvSpPr>
          <p:cNvPr id="187" name="Google Shape;187;p15"/>
          <p:cNvSpPr/>
          <p:nvPr/>
        </p:nvSpPr>
        <p:spPr>
          <a:xfrm rot="1300011">
            <a:off x="2271705" y="7098317"/>
            <a:ext cx="12296123" cy="7423784"/>
          </a:xfrm>
          <a:custGeom>
            <a:avLst/>
            <a:gdLst/>
            <a:ahLst/>
            <a:cxnLst/>
            <a:rect l="l" t="t" r="r" b="b"/>
            <a:pathLst>
              <a:path w="12296123" h="7423784" extrusionOk="0">
                <a:moveTo>
                  <a:pt x="0" y="0"/>
                </a:moveTo>
                <a:lnTo>
                  <a:pt x="12296124" y="0"/>
                </a:lnTo>
                <a:lnTo>
                  <a:pt x="12296124" y="7423785"/>
                </a:lnTo>
                <a:lnTo>
                  <a:pt x="0" y="742378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 name="Google Shape;162;p15">
            <a:extLst>
              <a:ext uri="{FF2B5EF4-FFF2-40B4-BE49-F238E27FC236}">
                <a16:creationId xmlns:a16="http://schemas.microsoft.com/office/drawing/2014/main" id="{2E891E7A-0C5A-398A-64C2-37949CB8A749}"/>
              </a:ext>
            </a:extLst>
          </p:cNvPr>
          <p:cNvGrpSpPr/>
          <p:nvPr/>
        </p:nvGrpSpPr>
        <p:grpSpPr>
          <a:xfrm>
            <a:off x="9563188" y="2117330"/>
            <a:ext cx="8514865" cy="1185239"/>
            <a:chOff x="8198" y="8198"/>
            <a:chExt cx="11353152" cy="1580319"/>
          </a:xfrm>
        </p:grpSpPr>
        <p:sp>
          <p:nvSpPr>
            <p:cNvPr id="11" name="Google Shape;163;p15">
              <a:extLst>
                <a:ext uri="{FF2B5EF4-FFF2-40B4-BE49-F238E27FC236}">
                  <a16:creationId xmlns:a16="http://schemas.microsoft.com/office/drawing/2014/main" id="{4E724BEE-52BD-3FAB-07BE-CC9BB99C321F}"/>
                </a:ext>
              </a:extLst>
            </p:cNvPr>
            <p:cNvSpPr txBox="1"/>
            <p:nvPr/>
          </p:nvSpPr>
          <p:spPr>
            <a:xfrm>
              <a:off x="1277773" y="12701"/>
              <a:ext cx="3884330" cy="157581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u="none" dirty="0">
                  <a:solidFill>
                    <a:srgbClr val="2CD9CB"/>
                  </a:solidFill>
                  <a:latin typeface="Montserrat"/>
                  <a:ea typeface="Montserrat"/>
                  <a:cs typeface="Montserrat"/>
                  <a:sym typeface="Montserrat"/>
                </a:rPr>
                <a:t>Classify in Male/Female</a:t>
              </a:r>
              <a:endParaRPr dirty="0"/>
            </a:p>
          </p:txBody>
        </p:sp>
        <p:sp>
          <p:nvSpPr>
            <p:cNvPr id="12" name="Google Shape;164;p15">
              <a:extLst>
                <a:ext uri="{FF2B5EF4-FFF2-40B4-BE49-F238E27FC236}">
                  <a16:creationId xmlns:a16="http://schemas.microsoft.com/office/drawing/2014/main" id="{64E93403-A32D-290B-946A-D94058883C94}"/>
                </a:ext>
              </a:extLst>
            </p:cNvPr>
            <p:cNvSpPr txBox="1"/>
            <p:nvPr/>
          </p:nvSpPr>
          <p:spPr>
            <a:xfrm>
              <a:off x="5281256" y="82394"/>
              <a:ext cx="6080094" cy="147681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399" u="none" dirty="0">
                  <a:solidFill>
                    <a:srgbClr val="FFFFFF"/>
                  </a:solidFill>
                  <a:latin typeface="Arial"/>
                  <a:ea typeface="Arial"/>
                  <a:cs typeface="Arial"/>
                  <a:sym typeface="Arial"/>
                </a:rPr>
                <a:t>Once a face is found, the features of the faces are extracted &amp; gender is determined</a:t>
              </a:r>
              <a:endParaRPr dirty="0"/>
            </a:p>
          </p:txBody>
        </p:sp>
        <p:grpSp>
          <p:nvGrpSpPr>
            <p:cNvPr id="14" name="Google Shape;166;p15">
              <a:extLst>
                <a:ext uri="{FF2B5EF4-FFF2-40B4-BE49-F238E27FC236}">
                  <a16:creationId xmlns:a16="http://schemas.microsoft.com/office/drawing/2014/main" id="{FAC65217-47EE-8CC9-3F7B-A8068D9826C5}"/>
                </a:ext>
              </a:extLst>
            </p:cNvPr>
            <p:cNvGrpSpPr/>
            <p:nvPr/>
          </p:nvGrpSpPr>
          <p:grpSpPr>
            <a:xfrm rot="5474817">
              <a:off x="8198" y="8198"/>
              <a:ext cx="761756" cy="761756"/>
              <a:chOff x="0" y="0"/>
              <a:chExt cx="812800" cy="812800"/>
            </a:xfrm>
          </p:grpSpPr>
          <p:sp>
            <p:nvSpPr>
              <p:cNvPr id="15" name="Google Shape;167;p15">
                <a:extLst>
                  <a:ext uri="{FF2B5EF4-FFF2-40B4-BE49-F238E27FC236}">
                    <a16:creationId xmlns:a16="http://schemas.microsoft.com/office/drawing/2014/main" id="{B28C3178-D193-E96C-394E-3D7DECC85193}"/>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8;p15">
                <a:extLst>
                  <a:ext uri="{FF2B5EF4-FFF2-40B4-BE49-F238E27FC236}">
                    <a16:creationId xmlns:a16="http://schemas.microsoft.com/office/drawing/2014/main" id="{4D2E1FB6-5A19-CE05-4ABC-DF2947C8F2A1}"/>
                  </a:ext>
                </a:extLst>
              </p:cNvPr>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7" name="Google Shape;162;p15">
            <a:extLst>
              <a:ext uri="{FF2B5EF4-FFF2-40B4-BE49-F238E27FC236}">
                <a16:creationId xmlns:a16="http://schemas.microsoft.com/office/drawing/2014/main" id="{8B9345B8-385A-99C9-4D47-B40E64E15606}"/>
              </a:ext>
            </a:extLst>
          </p:cNvPr>
          <p:cNvGrpSpPr/>
          <p:nvPr/>
        </p:nvGrpSpPr>
        <p:grpSpPr>
          <a:xfrm>
            <a:off x="9557039" y="5317158"/>
            <a:ext cx="8521015" cy="1163258"/>
            <a:chOff x="8198" y="8198"/>
            <a:chExt cx="11353154" cy="1551011"/>
          </a:xfrm>
        </p:grpSpPr>
        <p:sp>
          <p:nvSpPr>
            <p:cNvPr id="18" name="Google Shape;163;p15">
              <a:extLst>
                <a:ext uri="{FF2B5EF4-FFF2-40B4-BE49-F238E27FC236}">
                  <a16:creationId xmlns:a16="http://schemas.microsoft.com/office/drawing/2014/main" id="{5DCD4BA0-540E-E46B-7FF8-0C4CACAF20F1}"/>
                </a:ext>
              </a:extLst>
            </p:cNvPr>
            <p:cNvSpPr txBox="1"/>
            <p:nvPr/>
          </p:nvSpPr>
          <p:spPr>
            <a:xfrm>
              <a:off x="1277773" y="12701"/>
              <a:ext cx="4319760"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a:solidFill>
                    <a:srgbClr val="2CD9CB"/>
                  </a:solidFill>
                  <a:latin typeface="Montserrat"/>
                  <a:sym typeface="Montserrat"/>
                </a:rPr>
                <a:t>Display results</a:t>
              </a:r>
              <a:endParaRPr dirty="0"/>
            </a:p>
          </p:txBody>
        </p:sp>
        <p:sp>
          <p:nvSpPr>
            <p:cNvPr id="19" name="Google Shape;164;p15">
              <a:extLst>
                <a:ext uri="{FF2B5EF4-FFF2-40B4-BE49-F238E27FC236}">
                  <a16:creationId xmlns:a16="http://schemas.microsoft.com/office/drawing/2014/main" id="{E3B38B83-410E-FC3D-46CD-E903D7185994}"/>
                </a:ext>
              </a:extLst>
            </p:cNvPr>
            <p:cNvSpPr txBox="1"/>
            <p:nvPr/>
          </p:nvSpPr>
          <p:spPr>
            <a:xfrm>
              <a:off x="5597532" y="82394"/>
              <a:ext cx="5763820" cy="14768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399" u="none" dirty="0">
                  <a:solidFill>
                    <a:srgbClr val="FFFFFF"/>
                  </a:solidFill>
                  <a:latin typeface="Arial"/>
                  <a:ea typeface="Arial"/>
                  <a:cs typeface="Arial"/>
                  <a:sym typeface="Arial"/>
                </a:rPr>
                <a:t>The resulting frame consists of  a square box around the faces with estimated gender and age</a:t>
              </a:r>
              <a:endParaRPr dirty="0"/>
            </a:p>
          </p:txBody>
        </p:sp>
        <p:grpSp>
          <p:nvGrpSpPr>
            <p:cNvPr id="21" name="Google Shape;166;p15">
              <a:extLst>
                <a:ext uri="{FF2B5EF4-FFF2-40B4-BE49-F238E27FC236}">
                  <a16:creationId xmlns:a16="http://schemas.microsoft.com/office/drawing/2014/main" id="{A1B265ED-0048-50BC-DF96-0CF3A627A31A}"/>
                </a:ext>
              </a:extLst>
            </p:cNvPr>
            <p:cNvGrpSpPr/>
            <p:nvPr/>
          </p:nvGrpSpPr>
          <p:grpSpPr>
            <a:xfrm rot="5474817">
              <a:off x="8198" y="8198"/>
              <a:ext cx="761756" cy="761756"/>
              <a:chOff x="0" y="0"/>
              <a:chExt cx="812800" cy="812800"/>
            </a:xfrm>
          </p:grpSpPr>
          <p:sp>
            <p:nvSpPr>
              <p:cNvPr id="22" name="Google Shape;167;p15">
                <a:extLst>
                  <a:ext uri="{FF2B5EF4-FFF2-40B4-BE49-F238E27FC236}">
                    <a16:creationId xmlns:a16="http://schemas.microsoft.com/office/drawing/2014/main" id="{A79965D6-DAD8-8816-2C55-74970DC82F2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68;p15">
                <a:extLst>
                  <a:ext uri="{FF2B5EF4-FFF2-40B4-BE49-F238E27FC236}">
                    <a16:creationId xmlns:a16="http://schemas.microsoft.com/office/drawing/2014/main" id="{C31ECDC8-0821-E78B-A539-C10A34F5BB45}"/>
                  </a:ext>
                </a:extLst>
              </p:cNvPr>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 name="Google Shape;162;p15">
            <a:extLst>
              <a:ext uri="{FF2B5EF4-FFF2-40B4-BE49-F238E27FC236}">
                <a16:creationId xmlns:a16="http://schemas.microsoft.com/office/drawing/2014/main" id="{B35852BB-43FF-DF5E-E8FA-4372D303E066}"/>
              </a:ext>
            </a:extLst>
          </p:cNvPr>
          <p:cNvGrpSpPr/>
          <p:nvPr/>
        </p:nvGrpSpPr>
        <p:grpSpPr>
          <a:xfrm>
            <a:off x="692471" y="5199148"/>
            <a:ext cx="8514868" cy="1185240"/>
            <a:chOff x="8198" y="8198"/>
            <a:chExt cx="11353155" cy="1580319"/>
          </a:xfrm>
        </p:grpSpPr>
        <p:sp>
          <p:nvSpPr>
            <p:cNvPr id="25" name="Google Shape;163;p15">
              <a:extLst>
                <a:ext uri="{FF2B5EF4-FFF2-40B4-BE49-F238E27FC236}">
                  <a16:creationId xmlns:a16="http://schemas.microsoft.com/office/drawing/2014/main" id="{1B2ACBBC-2E32-7064-154A-5345BE3DA8A5}"/>
                </a:ext>
              </a:extLst>
            </p:cNvPr>
            <p:cNvSpPr txBox="1"/>
            <p:nvPr/>
          </p:nvSpPr>
          <p:spPr>
            <a:xfrm>
              <a:off x="1277773" y="12701"/>
              <a:ext cx="4837057" cy="157581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u="none" dirty="0">
                  <a:solidFill>
                    <a:srgbClr val="2CD9CB"/>
                  </a:solidFill>
                  <a:latin typeface="Montserrat"/>
                  <a:ea typeface="Montserrat"/>
                  <a:cs typeface="Montserrat"/>
                  <a:sym typeface="Montserrat"/>
                </a:rPr>
                <a:t>Classify into one </a:t>
              </a:r>
              <a:r>
                <a:rPr lang="en-US" sz="3200" b="1" dirty="0">
                  <a:solidFill>
                    <a:srgbClr val="2CD9CB"/>
                  </a:solidFill>
                  <a:latin typeface="Montserrat"/>
                  <a:ea typeface="Montserrat"/>
                  <a:cs typeface="Montserrat"/>
                  <a:sym typeface="Montserrat"/>
                </a:rPr>
                <a:t>of the 8 ranges</a:t>
              </a:r>
              <a:endParaRPr dirty="0"/>
            </a:p>
          </p:txBody>
        </p:sp>
        <p:sp>
          <p:nvSpPr>
            <p:cNvPr id="26" name="Google Shape;164;p15">
              <a:extLst>
                <a:ext uri="{FF2B5EF4-FFF2-40B4-BE49-F238E27FC236}">
                  <a16:creationId xmlns:a16="http://schemas.microsoft.com/office/drawing/2014/main" id="{5F039D94-8178-8FC8-B7FF-417B22F3434B}"/>
                </a:ext>
              </a:extLst>
            </p:cNvPr>
            <p:cNvSpPr txBox="1"/>
            <p:nvPr/>
          </p:nvSpPr>
          <p:spPr>
            <a:xfrm>
              <a:off x="6114831" y="82394"/>
              <a:ext cx="5246522" cy="147681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399" u="none" dirty="0">
                  <a:solidFill>
                    <a:srgbClr val="FFFFFF"/>
                  </a:solidFill>
                  <a:latin typeface="Arial"/>
                  <a:ea typeface="Arial"/>
                  <a:cs typeface="Arial"/>
                  <a:sym typeface="Arial"/>
                </a:rPr>
                <a:t>The age of the faces is determined and fallen under either of the 8 ranges. </a:t>
              </a:r>
              <a:endParaRPr dirty="0"/>
            </a:p>
          </p:txBody>
        </p:sp>
        <p:grpSp>
          <p:nvGrpSpPr>
            <p:cNvPr id="28" name="Google Shape;166;p15">
              <a:extLst>
                <a:ext uri="{FF2B5EF4-FFF2-40B4-BE49-F238E27FC236}">
                  <a16:creationId xmlns:a16="http://schemas.microsoft.com/office/drawing/2014/main" id="{3CE0F07F-FD58-A8AF-BA65-BFA5873BE620}"/>
                </a:ext>
              </a:extLst>
            </p:cNvPr>
            <p:cNvGrpSpPr/>
            <p:nvPr/>
          </p:nvGrpSpPr>
          <p:grpSpPr>
            <a:xfrm rot="5474817">
              <a:off x="8198" y="8198"/>
              <a:ext cx="761756" cy="761756"/>
              <a:chOff x="0" y="0"/>
              <a:chExt cx="812800" cy="812800"/>
            </a:xfrm>
          </p:grpSpPr>
          <p:sp>
            <p:nvSpPr>
              <p:cNvPr id="29" name="Google Shape;167;p15">
                <a:extLst>
                  <a:ext uri="{FF2B5EF4-FFF2-40B4-BE49-F238E27FC236}">
                    <a16:creationId xmlns:a16="http://schemas.microsoft.com/office/drawing/2014/main" id="{5B48E329-88B5-701F-A90C-78D38F930CE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r="100000" b="100000"/>
                </a:path>
                <a:tileRect l="-100000" t="-10000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168;p15">
                <a:extLst>
                  <a:ext uri="{FF2B5EF4-FFF2-40B4-BE49-F238E27FC236}">
                    <a16:creationId xmlns:a16="http://schemas.microsoft.com/office/drawing/2014/main" id="{6FCA455E-7103-A579-A3F6-BB5622E2FB8C}"/>
                  </a:ext>
                </a:extLst>
              </p:cNvPr>
              <p:cNvSpPr txBox="1"/>
              <p:nvPr/>
            </p:nvSpPr>
            <p:spPr>
              <a:xfrm>
                <a:off x="76200" y="28575"/>
                <a:ext cx="660400" cy="708025"/>
              </a:xfrm>
              <a:prstGeom prst="rect">
                <a:avLst/>
              </a:prstGeom>
              <a:noFill/>
              <a:ln>
                <a:noFill/>
              </a:ln>
            </p:spPr>
            <p:txBody>
              <a:bodyPr spcFirstLastPara="1" wrap="square" lIns="7200" tIns="7200" rIns="7200" bIns="72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pic>
        <p:nvPicPr>
          <p:cNvPr id="2" name="Picture 1" descr="Logo, company name&#10;&#10;Description automatically generated">
            <a:extLst>
              <a:ext uri="{FF2B5EF4-FFF2-40B4-BE49-F238E27FC236}">
                <a16:creationId xmlns:a16="http://schemas.microsoft.com/office/drawing/2014/main" id="{FAF6A814-333D-DC4E-7098-2466A1061060}"/>
              </a:ext>
            </a:extLst>
          </p:cNvPr>
          <p:cNvPicPr>
            <a:picLocks noChangeAspect="1"/>
          </p:cNvPicPr>
          <p:nvPr/>
        </p:nvPicPr>
        <p:blipFill>
          <a:blip r:embed="rId5"/>
          <a:stretch>
            <a:fillRect/>
          </a:stretch>
        </p:blipFill>
        <p:spPr>
          <a:xfrm>
            <a:off x="16020557" y="0"/>
            <a:ext cx="2257029" cy="528810"/>
          </a:xfrm>
          <a:prstGeom prst="rect">
            <a:avLst/>
          </a:prstGeom>
        </p:spPr>
      </p:pic>
      <p:pic>
        <p:nvPicPr>
          <p:cNvPr id="3" name="Picture 2">
            <a:extLst>
              <a:ext uri="{FF2B5EF4-FFF2-40B4-BE49-F238E27FC236}">
                <a16:creationId xmlns:a16="http://schemas.microsoft.com/office/drawing/2014/main" id="{C67245F4-340B-5284-4161-164AE615E884}"/>
              </a:ext>
            </a:extLst>
          </p:cNvPr>
          <p:cNvPicPr>
            <a:picLocks noChangeAspect="1"/>
          </p:cNvPicPr>
          <p:nvPr/>
        </p:nvPicPr>
        <p:blipFill>
          <a:blip r:embed="rId6"/>
          <a:stretch>
            <a:fillRect/>
          </a:stretch>
        </p:blipFill>
        <p:spPr>
          <a:xfrm>
            <a:off x="44450" y="69850"/>
            <a:ext cx="752475" cy="781050"/>
          </a:xfrm>
          <a:prstGeom prst="rect">
            <a:avLst/>
          </a:prstGeom>
        </p:spPr>
      </p:pic>
    </p:spTree>
  </p:cSld>
  <p:clrMapOvr>
    <a:masterClrMapping/>
  </p:clrMapOvr>
</p:sld>
</file>

<file path=ppt/theme/theme1.xml><?xml version="1.0" encoding="utf-8"?>
<a:theme xmlns:a="http://schemas.openxmlformats.org/drawingml/2006/main" name="The Use of AI in Marketing">
  <a:themeElements>
    <a:clrScheme name="Office">
      <a:dk1>
        <a:srgbClr val="0920DE"/>
      </a:dk1>
      <a:lt1>
        <a:srgbClr val="FFFFFF"/>
      </a:lt1>
      <a:dk2>
        <a:srgbClr val="092AB9"/>
      </a:dk2>
      <a:lt2>
        <a:srgbClr val="2CD9CB"/>
      </a:lt2>
      <a:accent1>
        <a:srgbClr val="6558FB"/>
      </a:accent1>
      <a:accent2>
        <a:srgbClr val="8D90FC"/>
      </a:accent2>
      <a:accent3>
        <a:srgbClr val="DFEBF5"/>
      </a:accent3>
      <a:accent4>
        <a:srgbClr val="888888"/>
      </a:accent4>
      <a:accent5>
        <a:srgbClr val="2CD9CB"/>
      </a:accent5>
      <a:accent6>
        <a:srgbClr val="0920DE"/>
      </a:accent6>
      <a:hlink>
        <a:srgbClr val="6558FB"/>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757</Words>
  <Application>Microsoft Office PowerPoint</Application>
  <PresentationFormat>Custom</PresentationFormat>
  <Paragraphs>86</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Arial</vt:lpstr>
      <vt:lpstr>Montserrat Light</vt:lpstr>
      <vt:lpstr>Montserrat</vt:lpstr>
      <vt:lpstr>Russo One</vt:lpstr>
      <vt:lpstr>The Use of AI in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Pavan</cp:lastModifiedBy>
  <cp:revision>32</cp:revision>
  <dcterms:modified xsi:type="dcterms:W3CDTF">2024-07-22T07:52:07Z</dcterms:modified>
</cp:coreProperties>
</file>